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 id="2147483678" r:id="rId2"/>
    <p:sldMasterId id="2147483716" r:id="rId3"/>
    <p:sldMasterId id="2147483734" r:id="rId4"/>
  </p:sldMasterIdLst>
  <p:notesMasterIdLst>
    <p:notesMasterId r:id="rId25"/>
  </p:notesMasterIdLst>
  <p:handoutMasterIdLst>
    <p:handoutMasterId r:id="rId26"/>
  </p:handoutMasterIdLst>
  <p:sldIdLst>
    <p:sldId id="513" r:id="rId5"/>
    <p:sldId id="512" r:id="rId6"/>
    <p:sldId id="515" r:id="rId7"/>
    <p:sldId id="516" r:id="rId8"/>
    <p:sldId id="517" r:id="rId9"/>
    <p:sldId id="518" r:id="rId10"/>
    <p:sldId id="519" r:id="rId11"/>
    <p:sldId id="520" r:id="rId12"/>
    <p:sldId id="521" r:id="rId13"/>
    <p:sldId id="522" r:id="rId14"/>
    <p:sldId id="523" r:id="rId15"/>
    <p:sldId id="524" r:id="rId16"/>
    <p:sldId id="525" r:id="rId17"/>
    <p:sldId id="526" r:id="rId18"/>
    <p:sldId id="527" r:id="rId19"/>
    <p:sldId id="528" r:id="rId20"/>
    <p:sldId id="529" r:id="rId21"/>
    <p:sldId id="530" r:id="rId22"/>
    <p:sldId id="531" r:id="rId23"/>
    <p:sldId id="532" r:id="rId24"/>
  </p:sldIdLst>
  <p:sldSz cx="9144000" cy="6858000" type="letter"/>
  <p:notesSz cx="7010400" cy="9296400"/>
  <p:custDataLst>
    <p:tags r:id="rId27"/>
  </p:custDataLst>
  <p:defaultTextStyle>
    <a:defPPr>
      <a:defRPr lang="en-US"/>
    </a:defPPr>
    <a:lvl1pPr algn="l" rtl="0" fontAlgn="base">
      <a:spcBef>
        <a:spcPct val="0"/>
      </a:spcBef>
      <a:spcAft>
        <a:spcPct val="0"/>
      </a:spcAft>
      <a:defRPr sz="2400" kern="1200">
        <a:solidFill>
          <a:schemeClr val="tx1"/>
        </a:solidFill>
        <a:latin typeface="Book Antiqua"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Book Antiqua"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Book Antiqua"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Book Antiqua"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Book Antiqua" pitchFamily="18" charset="0"/>
        <a:ea typeface="MS PGothic" pitchFamily="34" charset="-128"/>
        <a:cs typeface="+mn-cs"/>
      </a:defRPr>
    </a:lvl5pPr>
    <a:lvl6pPr marL="2286000" algn="l" defTabSz="914400" rtl="0" eaLnBrk="1" latinLnBrk="0" hangingPunct="1">
      <a:defRPr sz="2400" kern="1200">
        <a:solidFill>
          <a:schemeClr val="tx1"/>
        </a:solidFill>
        <a:latin typeface="Book Antiqua" pitchFamily="18" charset="0"/>
        <a:ea typeface="MS PGothic" pitchFamily="34" charset="-128"/>
        <a:cs typeface="+mn-cs"/>
      </a:defRPr>
    </a:lvl6pPr>
    <a:lvl7pPr marL="2743200" algn="l" defTabSz="914400" rtl="0" eaLnBrk="1" latinLnBrk="0" hangingPunct="1">
      <a:defRPr sz="2400" kern="1200">
        <a:solidFill>
          <a:schemeClr val="tx1"/>
        </a:solidFill>
        <a:latin typeface="Book Antiqua" pitchFamily="18" charset="0"/>
        <a:ea typeface="MS PGothic" pitchFamily="34" charset="-128"/>
        <a:cs typeface="+mn-cs"/>
      </a:defRPr>
    </a:lvl7pPr>
    <a:lvl8pPr marL="3200400" algn="l" defTabSz="914400" rtl="0" eaLnBrk="1" latinLnBrk="0" hangingPunct="1">
      <a:defRPr sz="2400" kern="1200">
        <a:solidFill>
          <a:schemeClr val="tx1"/>
        </a:solidFill>
        <a:latin typeface="Book Antiqua" pitchFamily="18" charset="0"/>
        <a:ea typeface="MS PGothic" pitchFamily="34" charset="-128"/>
        <a:cs typeface="+mn-cs"/>
      </a:defRPr>
    </a:lvl8pPr>
    <a:lvl9pPr marL="3657600" algn="l" defTabSz="914400" rtl="0" eaLnBrk="1" latinLnBrk="0" hangingPunct="1">
      <a:defRPr sz="2400" kern="1200">
        <a:solidFill>
          <a:schemeClr val="tx1"/>
        </a:solidFill>
        <a:latin typeface="Book Antiqua" pitchFamily="18"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928">
          <p15:clr>
            <a:srgbClr val="A4A3A4"/>
          </p15:clr>
        </p15:guide>
      </p15:sldGuideLst>
    </p:ext>
    <p:ext uri="{2D200454-40CA-4A62-9FC3-DE9A4176ACB9}">
      <p15:notesGuideLst xmlns:p15="http://schemas.microsoft.com/office/powerpoint/2012/main" xmlns="">
        <p15:guide id="1" orient="horz" pos="2950">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il Bavins" initials="" lastIdx="31" clrIdx="0"/>
  <p:cmAuthor id="1" name="Duane Lewellen" initials="DL" lastIdx="29" clrIdx="1">
    <p:extLst/>
  </p:cmAuthor>
  <p:cmAuthor id="2" name="Cynthia Putnam" initials="cp"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scaleToFitPaper="1"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0F0F0"/>
    <a:srgbClr val="FFFFFF"/>
    <a:srgbClr val="3365FB"/>
    <a:srgbClr val="6666FF"/>
    <a:srgbClr val="EAEAEA"/>
    <a:srgbClr val="E4E4E4"/>
    <a:srgbClr val="E0E0E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01" autoAdjust="0"/>
    <p:restoredTop sz="68470" autoAdjust="0"/>
  </p:normalViewPr>
  <p:slideViewPr>
    <p:cSldViewPr showGuides="1">
      <p:cViewPr varScale="1">
        <p:scale>
          <a:sx n="62" d="100"/>
          <a:sy n="62" d="100"/>
        </p:scale>
        <p:origin x="-1860" y="-72"/>
      </p:cViewPr>
      <p:guideLst>
        <p:guide orient="horz" pos="2160"/>
        <p:guide pos="2928"/>
      </p:guideLst>
    </p:cSldViewPr>
  </p:slideViewPr>
  <p:outlineViewPr>
    <p:cViewPr>
      <p:scale>
        <a:sx n="33" d="100"/>
        <a:sy n="33" d="100"/>
      </p:scale>
      <p:origin x="0" y="11598"/>
    </p:cViewPr>
  </p:outlineViewPr>
  <p:notesTextViewPr>
    <p:cViewPr>
      <p:scale>
        <a:sx n="125" d="100"/>
        <a:sy n="125" d="100"/>
      </p:scale>
      <p:origin x="0" y="0"/>
    </p:cViewPr>
  </p:notesTextViewPr>
  <p:sorterViewPr>
    <p:cViewPr>
      <p:scale>
        <a:sx n="100" d="100"/>
        <a:sy n="100" d="100"/>
      </p:scale>
      <p:origin x="0" y="0"/>
    </p:cViewPr>
  </p:sorterViewPr>
  <p:notesViewPr>
    <p:cSldViewPr showGuides="1">
      <p:cViewPr>
        <p:scale>
          <a:sx n="75" d="100"/>
          <a:sy n="75" d="100"/>
        </p:scale>
        <p:origin x="-2604" y="264"/>
      </p:cViewPr>
      <p:guideLst>
        <p:guide orient="horz" pos="2950"/>
        <p:guide pos="220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Load%20Shape%20Blank.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Make Your Own Load Shape</a:t>
            </a:r>
          </a:p>
        </c:rich>
      </c:tx>
      <c:layout>
        <c:manualLayout>
          <c:xMode val="edge"/>
          <c:yMode val="edge"/>
          <c:x val="0.1281788063446293"/>
          <c:y val="0"/>
        </c:manualLayout>
      </c:layout>
      <c:overlay val="0"/>
    </c:title>
    <c:autoTitleDeleted val="0"/>
    <c:plotArea>
      <c:layout/>
      <c:lineChart>
        <c:grouping val="standard"/>
        <c:varyColors val="0"/>
        <c:ser>
          <c:idx val="0"/>
          <c:order val="0"/>
          <c:spPr>
            <a:ln>
              <a:noFill/>
            </a:ln>
          </c:spPr>
          <c:marker>
            <c:spPr>
              <a:noFill/>
              <a:ln>
                <a:noFill/>
              </a:ln>
            </c:spPr>
          </c:marker>
          <c:val>
            <c:numRef>
              <c:f>Sheet1!$C$2:$C$25</c:f>
              <c:numCache>
                <c:formatCode>General</c:formatCode>
                <c:ptCount val="24"/>
                <c:pt idx="0">
                  <c:v>450</c:v>
                </c:pt>
                <c:pt idx="1">
                  <c:v>400</c:v>
                </c:pt>
                <c:pt idx="2">
                  <c:v>400</c:v>
                </c:pt>
                <c:pt idx="3">
                  <c:v>400</c:v>
                </c:pt>
                <c:pt idx="4">
                  <c:v>300</c:v>
                </c:pt>
                <c:pt idx="5">
                  <c:v>300</c:v>
                </c:pt>
                <c:pt idx="6">
                  <c:v>300</c:v>
                </c:pt>
                <c:pt idx="7">
                  <c:v>300</c:v>
                </c:pt>
                <c:pt idx="8">
                  <c:v>200</c:v>
                </c:pt>
                <c:pt idx="9">
                  <c:v>200</c:v>
                </c:pt>
                <c:pt idx="10">
                  <c:v>200</c:v>
                </c:pt>
                <c:pt idx="11">
                  <c:v>200</c:v>
                </c:pt>
                <c:pt idx="12">
                  <c:v>200</c:v>
                </c:pt>
                <c:pt idx="13">
                  <c:v>100</c:v>
                </c:pt>
                <c:pt idx="14">
                  <c:v>100</c:v>
                </c:pt>
                <c:pt idx="15">
                  <c:v>100</c:v>
                </c:pt>
                <c:pt idx="16">
                  <c:v>100</c:v>
                </c:pt>
                <c:pt idx="17">
                  <c:v>100</c:v>
                </c:pt>
                <c:pt idx="18">
                  <c:v>100</c:v>
                </c:pt>
                <c:pt idx="19">
                  <c:v>0</c:v>
                </c:pt>
                <c:pt idx="20">
                  <c:v>0</c:v>
                </c:pt>
                <c:pt idx="21">
                  <c:v>0</c:v>
                </c:pt>
                <c:pt idx="22">
                  <c:v>0</c:v>
                </c:pt>
                <c:pt idx="23">
                  <c:v>0</c:v>
                </c:pt>
              </c:numCache>
            </c:numRef>
          </c:val>
          <c:smooth val="0"/>
        </c:ser>
        <c:dLbls>
          <c:showLegendKey val="0"/>
          <c:showVal val="0"/>
          <c:showCatName val="0"/>
          <c:showSerName val="0"/>
          <c:showPercent val="0"/>
          <c:showBubbleSize val="0"/>
        </c:dLbls>
        <c:marker val="1"/>
        <c:smooth val="0"/>
        <c:axId val="142347648"/>
        <c:axId val="142350208"/>
      </c:lineChart>
      <c:catAx>
        <c:axId val="142347648"/>
        <c:scaling>
          <c:orientation val="minMax"/>
        </c:scaling>
        <c:delete val="0"/>
        <c:axPos val="b"/>
        <c:title>
          <c:tx>
            <c:rich>
              <a:bodyPr/>
              <a:lstStyle/>
              <a:p>
                <a:pPr>
                  <a:defRPr/>
                </a:pPr>
                <a:r>
                  <a:rPr lang="en-US" dirty="0"/>
                  <a:t>Hour of Day</a:t>
                </a:r>
              </a:p>
            </c:rich>
          </c:tx>
          <c:layout/>
          <c:overlay val="0"/>
        </c:title>
        <c:numFmt formatCode="General" sourceLinked="1"/>
        <c:majorTickMark val="in"/>
        <c:minorTickMark val="none"/>
        <c:tickLblPos val="nextTo"/>
        <c:crossAx val="142350208"/>
        <c:crosses val="autoZero"/>
        <c:auto val="1"/>
        <c:lblAlgn val="ctr"/>
        <c:lblOffset val="100"/>
        <c:noMultiLvlLbl val="0"/>
      </c:catAx>
      <c:valAx>
        <c:axId val="142350208"/>
        <c:scaling>
          <c:orientation val="minMax"/>
        </c:scaling>
        <c:delete val="0"/>
        <c:axPos val="l"/>
        <c:majorGridlines>
          <c:spPr>
            <a:ln w="6350">
              <a:prstDash val="sysDot"/>
            </a:ln>
          </c:spPr>
        </c:majorGridlines>
        <c:title>
          <c:tx>
            <c:rich>
              <a:bodyPr/>
              <a:lstStyle/>
              <a:p>
                <a:pPr>
                  <a:defRPr sz="1200"/>
                </a:pPr>
                <a:r>
                  <a:rPr lang="en-US" sz="1200" dirty="0"/>
                  <a:t>kW</a:t>
                </a:r>
              </a:p>
            </c:rich>
          </c:tx>
          <c:layout/>
          <c:overlay val="0"/>
        </c:title>
        <c:numFmt formatCode="General" sourceLinked="1"/>
        <c:majorTickMark val="none"/>
        <c:minorTickMark val="none"/>
        <c:tickLblPos val="nextTo"/>
        <c:txPr>
          <a:bodyPr/>
          <a:lstStyle/>
          <a:p>
            <a:pPr>
              <a:defRPr b="1"/>
            </a:pPr>
            <a:endParaRPr lang="en-US"/>
          </a:p>
        </c:txPr>
        <c:crossAx val="142347648"/>
        <c:crosses val="autoZero"/>
        <c:crossBetween val="between"/>
      </c:valAx>
      <c:spPr>
        <a:noFill/>
        <a:ln w="25400">
          <a:noFill/>
        </a:ln>
      </c:spPr>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981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618955" y="4253165"/>
            <a:ext cx="5543040" cy="4346928"/>
          </a:xfrm>
          <a:prstGeom prst="rect">
            <a:avLst/>
          </a:prstGeom>
          <a:noFill/>
          <a:ln w="12700">
            <a:noFill/>
            <a:miter lim="800000"/>
            <a:headEnd/>
            <a:tailEnd/>
          </a:ln>
        </p:spPr>
        <p:txBody>
          <a:bodyPr vert="horz" wrap="square" lIns="92583" tIns="45480" rIns="92583" bIns="45480" numCol="1" anchor="t" anchorCtr="0" compatLnSpc="1">
            <a:prstTxWarp prst="textNoShape">
              <a:avLst/>
            </a:prstTxWarp>
          </a:bodyPr>
          <a:lstStyle/>
          <a:p>
            <a:pPr lvl="0"/>
            <a:r>
              <a:rPr lang="en-US" noProof="0" dirty="0"/>
              <a:t>Click to edit Master notes styles</a:t>
            </a:r>
          </a:p>
          <a:p>
            <a:pPr lvl="0"/>
            <a:r>
              <a:rPr lang="en-US" noProof="0" dirty="0"/>
              <a:t>Second Level</a:t>
            </a:r>
          </a:p>
          <a:p>
            <a:pPr lvl="0"/>
            <a:r>
              <a:rPr lang="en-US" noProof="0" dirty="0"/>
              <a:t>Third Level</a:t>
            </a:r>
          </a:p>
          <a:p>
            <a:pPr lvl="0"/>
            <a:r>
              <a:rPr lang="en-US" noProof="0" dirty="0"/>
              <a:t>Fourth Level</a:t>
            </a:r>
          </a:p>
          <a:p>
            <a:pPr lvl="0"/>
            <a:r>
              <a:rPr lang="en-US" noProof="0" dirty="0"/>
              <a:t>Fifth Level</a:t>
            </a:r>
          </a:p>
        </p:txBody>
      </p:sp>
      <p:sp>
        <p:nvSpPr>
          <p:cNvPr id="104451" name="Rectangle 3"/>
          <p:cNvSpPr>
            <a:spLocks noGrp="1" noRot="1" noChangeAspect="1" noChangeArrowheads="1" noTextEdit="1"/>
          </p:cNvSpPr>
          <p:nvPr>
            <p:ph type="sldImg" idx="2"/>
          </p:nvPr>
        </p:nvSpPr>
        <p:spPr bwMode="auto">
          <a:xfrm>
            <a:off x="1190625" y="703263"/>
            <a:ext cx="4630738" cy="347345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sp>
      <p:sp>
        <p:nvSpPr>
          <p:cNvPr id="104453" name="Text Box 10"/>
          <p:cNvSpPr txBox="1">
            <a:spLocks noChangeArrowheads="1"/>
          </p:cNvSpPr>
          <p:nvPr/>
        </p:nvSpPr>
        <p:spPr bwMode="auto">
          <a:xfrm>
            <a:off x="450321" y="8470977"/>
            <a:ext cx="188648" cy="4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557" tIns="46778" rIns="93557" bIns="46778">
            <a:spAutoFit/>
          </a:bodyPr>
          <a:lstStyle>
            <a:lvl1pPr defTabSz="935038" eaLnBrk="0" hangingPunct="0">
              <a:defRPr sz="2400">
                <a:solidFill>
                  <a:schemeClr val="tx1"/>
                </a:solidFill>
                <a:latin typeface="Book Antiqua" pitchFamily="18" charset="0"/>
                <a:ea typeface="MS PGothic" pitchFamily="34" charset="-128"/>
              </a:defRPr>
            </a:lvl1pPr>
            <a:lvl2pPr marL="742950" indent="-285750" defTabSz="935038" eaLnBrk="0" hangingPunct="0">
              <a:defRPr sz="2400">
                <a:solidFill>
                  <a:schemeClr val="tx1"/>
                </a:solidFill>
                <a:latin typeface="Book Antiqua" pitchFamily="18" charset="0"/>
                <a:ea typeface="MS PGothic" pitchFamily="34" charset="-128"/>
              </a:defRPr>
            </a:lvl2pPr>
            <a:lvl3pPr marL="1143000" indent="-228600" defTabSz="935038" eaLnBrk="0" hangingPunct="0">
              <a:defRPr sz="2400">
                <a:solidFill>
                  <a:schemeClr val="tx1"/>
                </a:solidFill>
                <a:latin typeface="Book Antiqua" pitchFamily="18" charset="0"/>
                <a:ea typeface="MS PGothic" pitchFamily="34" charset="-128"/>
              </a:defRPr>
            </a:lvl3pPr>
            <a:lvl4pPr marL="1600200" indent="-228600" defTabSz="935038" eaLnBrk="0" hangingPunct="0">
              <a:defRPr sz="2400">
                <a:solidFill>
                  <a:schemeClr val="tx1"/>
                </a:solidFill>
                <a:latin typeface="Book Antiqua" pitchFamily="18" charset="0"/>
                <a:ea typeface="MS PGothic" pitchFamily="34" charset="-128"/>
              </a:defRPr>
            </a:lvl4pPr>
            <a:lvl5pPr marL="2057400" indent="-228600" defTabSz="935038" eaLnBrk="0" hangingPunct="0">
              <a:defRPr sz="2400">
                <a:solidFill>
                  <a:schemeClr val="tx1"/>
                </a:solidFill>
                <a:latin typeface="Book Antiqua" pitchFamily="18" charset="0"/>
                <a:ea typeface="MS PGothic" pitchFamily="34" charset="-128"/>
              </a:defRPr>
            </a:lvl5pPr>
            <a:lvl6pPr marL="2514600" indent="-228600" defTabSz="935038"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defTabSz="935038"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defTabSz="935038"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defTabSz="935038"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sz="2500">
              <a:latin typeface="Times New Roman" pitchFamily="18" charset="0"/>
            </a:endParaRPr>
          </a:p>
        </p:txBody>
      </p:sp>
      <p:sp>
        <p:nvSpPr>
          <p:cNvPr id="104454" name="Text Box 4"/>
          <p:cNvSpPr txBox="1">
            <a:spLocks noChangeArrowheads="1"/>
          </p:cNvSpPr>
          <p:nvPr/>
        </p:nvSpPr>
        <p:spPr bwMode="auto">
          <a:xfrm>
            <a:off x="949325" y="8861400"/>
            <a:ext cx="2283553" cy="24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27" tIns="45713" rIns="91427" bIns="45713">
            <a:spAutoFit/>
          </a:bodyPr>
          <a:lstStyle>
            <a:lvl1pPr eaLnBrk="0" hangingPunct="0">
              <a:defRPr sz="2400">
                <a:solidFill>
                  <a:schemeClr val="tx1"/>
                </a:solidFill>
                <a:latin typeface="Book Antiqua" pitchFamily="18" charset="0"/>
                <a:ea typeface="MS PGothic" pitchFamily="34" charset="-128"/>
              </a:defRPr>
            </a:lvl1pPr>
            <a:lvl2pPr marL="742950" indent="-285750" eaLnBrk="0" hangingPunct="0">
              <a:defRPr sz="2400">
                <a:solidFill>
                  <a:schemeClr val="tx1"/>
                </a:solidFill>
                <a:latin typeface="Book Antiqua" pitchFamily="18" charset="0"/>
                <a:ea typeface="MS PGothic" pitchFamily="34" charset="-128"/>
              </a:defRPr>
            </a:lvl2pPr>
            <a:lvl3pPr marL="1143000" indent="-228600" eaLnBrk="0" hangingPunct="0">
              <a:defRPr sz="2400">
                <a:solidFill>
                  <a:schemeClr val="tx1"/>
                </a:solidFill>
                <a:latin typeface="Book Antiqua" pitchFamily="18" charset="0"/>
                <a:ea typeface="MS PGothic" pitchFamily="34" charset="-128"/>
              </a:defRPr>
            </a:lvl3pPr>
            <a:lvl4pPr marL="1600200" indent="-228600" eaLnBrk="0" hangingPunct="0">
              <a:defRPr sz="2400">
                <a:solidFill>
                  <a:schemeClr val="tx1"/>
                </a:solidFill>
                <a:latin typeface="Book Antiqua" pitchFamily="18" charset="0"/>
                <a:ea typeface="MS PGothic" pitchFamily="34" charset="-128"/>
              </a:defRPr>
            </a:lvl4pPr>
            <a:lvl5pPr marL="2057400" indent="-228600" eaLnBrk="0" hangingPunct="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r>
              <a:rPr lang="en-US" sz="1000"/>
              <a:t>Northwest Energy Efficiency Council</a:t>
            </a:r>
          </a:p>
        </p:txBody>
      </p:sp>
      <p:pic>
        <p:nvPicPr>
          <p:cNvPr id="104455"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27" y="8879846"/>
            <a:ext cx="552251" cy="24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Rectangle 3"/>
          <p:cNvSpPr txBox="1">
            <a:spLocks noChangeArrowheads="1"/>
          </p:cNvSpPr>
          <p:nvPr/>
        </p:nvSpPr>
        <p:spPr bwMode="auto">
          <a:xfrm>
            <a:off x="531866" y="214316"/>
            <a:ext cx="4926753" cy="285755"/>
          </a:xfrm>
          <a:prstGeom prst="rect">
            <a:avLst/>
          </a:prstGeom>
          <a:noFill/>
          <a:ln w="12700">
            <a:noFill/>
            <a:miter lim="800000"/>
            <a:headEnd/>
            <a:tailEnd/>
          </a:ln>
          <a:effectLst/>
        </p:spPr>
        <p:txBody>
          <a:bodyPr vert="horz" wrap="square" lIns="89511" tIns="43970" rIns="89511" bIns="43970" numCol="1" anchor="t" anchorCtr="0" compatLnSpc="1">
            <a:prstTxWarp prst="textNoShape">
              <a:avLst/>
            </a:prstTxWarp>
          </a:bodyPr>
          <a:lstStyle>
            <a:lvl1pPr algn="just"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000" i="0" dirty="0">
                <a:latin typeface="Book Antiqua" pitchFamily="18" charset="0"/>
              </a:rPr>
              <a:t>BOC 2001  Building Scoping for Operational Improvement </a:t>
            </a:r>
          </a:p>
        </p:txBody>
      </p:sp>
      <p:cxnSp>
        <p:nvCxnSpPr>
          <p:cNvPr id="9" name="Straight Connector 8"/>
          <p:cNvCxnSpPr/>
          <p:nvPr/>
        </p:nvCxnSpPr>
        <p:spPr>
          <a:xfrm>
            <a:off x="618956" y="428632"/>
            <a:ext cx="54695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153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74" charset="0"/>
        <a:ea typeface="MS PGothic" pitchFamily="34" charset="-128"/>
        <a:cs typeface="MS PGothic"/>
      </a:defRPr>
    </a:lvl1pPr>
    <a:lvl2pPr marL="742950" indent="-285750" algn="l" rtl="0" eaLnBrk="0" fontAlgn="base" hangingPunct="0">
      <a:spcBef>
        <a:spcPct val="30000"/>
      </a:spcBef>
      <a:spcAft>
        <a:spcPct val="0"/>
      </a:spcAft>
      <a:defRPr sz="1200" kern="1200">
        <a:solidFill>
          <a:schemeClr val="tx1"/>
        </a:solidFill>
        <a:latin typeface="Book Antiqua" pitchFamily="74" charset="0"/>
        <a:ea typeface="MS PGothic" pitchFamily="34" charset="-128"/>
        <a:cs typeface="MS PGothic"/>
      </a:defRPr>
    </a:lvl2pPr>
    <a:lvl3pPr marL="1143000" indent="-228600" algn="l" rtl="0" eaLnBrk="0" fontAlgn="base" hangingPunct="0">
      <a:spcBef>
        <a:spcPct val="30000"/>
      </a:spcBef>
      <a:spcAft>
        <a:spcPct val="0"/>
      </a:spcAft>
      <a:defRPr sz="1200" kern="1200">
        <a:solidFill>
          <a:schemeClr val="tx1"/>
        </a:solidFill>
        <a:latin typeface="Book Antiqua" pitchFamily="74" charset="0"/>
        <a:ea typeface="MS PGothic" pitchFamily="34" charset="-128"/>
        <a:cs typeface="MS PGothic"/>
      </a:defRPr>
    </a:lvl3pPr>
    <a:lvl4pPr marL="1600200" indent="-228600" algn="l" rtl="0" eaLnBrk="0" fontAlgn="base" hangingPunct="0">
      <a:spcBef>
        <a:spcPct val="30000"/>
      </a:spcBef>
      <a:spcAft>
        <a:spcPct val="0"/>
      </a:spcAft>
      <a:defRPr sz="1200" kern="1200">
        <a:solidFill>
          <a:schemeClr val="tx1"/>
        </a:solidFill>
        <a:latin typeface="Book Antiqua" pitchFamily="74" charset="0"/>
        <a:ea typeface="MS PGothic" pitchFamily="34" charset="-128"/>
        <a:cs typeface="MS PGothic"/>
      </a:defRPr>
    </a:lvl4pPr>
    <a:lvl5pPr marL="2057400" indent="-228600" algn="l" rtl="0" eaLnBrk="0" fontAlgn="base" hangingPunct="0">
      <a:spcBef>
        <a:spcPct val="30000"/>
      </a:spcBef>
      <a:spcAft>
        <a:spcPct val="0"/>
      </a:spcAft>
      <a:defRPr sz="1200" kern="1200">
        <a:solidFill>
          <a:schemeClr val="tx1"/>
        </a:solidFill>
        <a:latin typeface="Book Antiqua" pitchFamily="74" charset="0"/>
        <a:ea typeface="MS PGothic" pitchFamily="34" charset="-128"/>
        <a:cs typeface="MS PGothic"/>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theboc.info/student-partner-login/boc-supplemental-class-material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2" name="Rectangle 1"/>
          <p:cNvSpPr/>
          <p:nvPr/>
        </p:nvSpPr>
        <p:spPr>
          <a:xfrm>
            <a:off x="1089931" y="4717922"/>
            <a:ext cx="5072064" cy="2489658"/>
          </a:xfrm>
          <a:prstGeom prst="rect">
            <a:avLst/>
          </a:prstGeom>
        </p:spPr>
        <p:txBody>
          <a:bodyPr wrap="square" lIns="88139" tIns="44070" rIns="88139" bIns="44070">
            <a:spAutoFit/>
          </a:bodyPr>
          <a:lstStyle/>
          <a:p>
            <a:r>
              <a:rPr lang="en-US" sz="1200" b="1" dirty="0">
                <a:solidFill>
                  <a:prstClr val="black"/>
                </a:solidFill>
              </a:rPr>
              <a:t>Supplemental Reading </a:t>
            </a:r>
          </a:p>
          <a:p>
            <a:endParaRPr lang="en-US" sz="1200" b="1" dirty="0">
              <a:solidFill>
                <a:prstClr val="black"/>
              </a:solidFill>
            </a:endParaRPr>
          </a:p>
          <a:p>
            <a:r>
              <a:rPr lang="en-US" sz="1200" dirty="0">
                <a:solidFill>
                  <a:prstClr val="black"/>
                </a:solidFill>
              </a:rPr>
              <a:t>This material provides an overview of Interval Data and how it can be used by building operators for building scoping, energy management, and to detect equipment operation issues.</a:t>
            </a:r>
          </a:p>
          <a:p>
            <a:endParaRPr lang="en-US" sz="1200" dirty="0">
              <a:solidFill>
                <a:prstClr val="black"/>
              </a:solidFill>
            </a:endParaRPr>
          </a:p>
          <a:p>
            <a:r>
              <a:rPr lang="en-US" sz="1200" dirty="0">
                <a:solidFill>
                  <a:prstClr val="black"/>
                </a:solidFill>
              </a:rPr>
              <a:t>Interval data is meter data collected at defined intervals, typically every 15 minutes or hourly. It used to be that you had to install sub-meters and manage an on-site database to capture interval data. Today, the advent time-of-use rates, smart meters, and real-time communication networks means that a large and growing number of buildings have access to interval data hosted on their utility web sites.</a:t>
            </a:r>
          </a:p>
          <a:p>
            <a:endParaRPr lang="en-US" sz="1200" dirty="0">
              <a:solidFill>
                <a:prstClr val="black"/>
              </a:solidFill>
            </a:endParaRPr>
          </a:p>
        </p:txBody>
      </p:sp>
      <p:sp>
        <p:nvSpPr>
          <p:cNvPr id="3" name="Notes Placeholder 2"/>
          <p:cNvSpPr>
            <a:spLocks noGrp="1"/>
          </p:cNvSpPr>
          <p:nvPr>
            <p:ph type="body" idx="1"/>
          </p:nvPr>
        </p:nvSpPr>
        <p:spPr/>
        <p:txBody>
          <a:bodyPr/>
          <a:lstStyle/>
          <a:p>
            <a:pPr eaLnBrk="0" fontAlgn="base" hangingPunct="0"/>
            <a:r>
              <a:rPr lang="en-US" dirty="0" smtClean="0"/>
              <a:t>Interval data is invaluable for managing energy consumption in your</a:t>
            </a:r>
            <a:r>
              <a:rPr lang="en-US" baseline="0" dirty="0" smtClean="0"/>
              <a:t> building</a:t>
            </a:r>
            <a:r>
              <a:rPr lang="en-US" dirty="0" smtClean="0"/>
              <a:t>. </a:t>
            </a:r>
            <a:r>
              <a:rPr lang="en-US" sz="1200" b="0" i="0" kern="1200" dirty="0" smtClean="0">
                <a:solidFill>
                  <a:schemeClr val="tx1"/>
                </a:solidFill>
                <a:effectLst/>
                <a:latin typeface="Book Antiqua" pitchFamily="74" charset="0"/>
                <a:ea typeface="MS PGothic" pitchFamily="34" charset="-128"/>
                <a:cs typeface="MS PGothic"/>
              </a:rPr>
              <a:t>Interval data</a:t>
            </a:r>
            <a:r>
              <a:rPr lang="en-US" sz="1200" b="0" i="0" kern="1200" baseline="0" dirty="0" smtClean="0">
                <a:solidFill>
                  <a:schemeClr val="tx1"/>
                </a:solidFill>
                <a:effectLst/>
                <a:latin typeface="Book Antiqua" pitchFamily="74" charset="0"/>
                <a:ea typeface="MS PGothic" pitchFamily="34" charset="-128"/>
                <a:cs typeface="MS PGothic"/>
              </a:rPr>
              <a:t> is e</a:t>
            </a:r>
            <a:r>
              <a:rPr lang="en-US" sz="1200" b="0" i="0" kern="1200" dirty="0" smtClean="0">
                <a:solidFill>
                  <a:schemeClr val="tx1"/>
                </a:solidFill>
                <a:effectLst/>
                <a:latin typeface="Book Antiqua" pitchFamily="74" charset="0"/>
                <a:ea typeface="MS PGothic" pitchFamily="34" charset="-128"/>
                <a:cs typeface="MS PGothic"/>
              </a:rPr>
              <a:t>nergy use data that is available in time intervals less</a:t>
            </a:r>
            <a:r>
              <a:rPr lang="en-US" sz="1200" b="0" i="0" kern="1200" baseline="0" dirty="0" smtClean="0">
                <a:solidFill>
                  <a:schemeClr val="tx1"/>
                </a:solidFill>
                <a:effectLst/>
                <a:latin typeface="Book Antiqua" pitchFamily="74" charset="0"/>
                <a:ea typeface="MS PGothic" pitchFamily="34" charset="-128"/>
                <a:cs typeface="MS PGothic"/>
              </a:rPr>
              <a:t> </a:t>
            </a:r>
            <a:r>
              <a:rPr lang="en-US" sz="1200" b="0" i="0" kern="1200" dirty="0" smtClean="0">
                <a:solidFill>
                  <a:schemeClr val="tx1"/>
                </a:solidFill>
                <a:effectLst/>
                <a:latin typeface="Book Antiqua" pitchFamily="74" charset="0"/>
                <a:ea typeface="MS PGothic" pitchFamily="34" charset="-128"/>
                <a:cs typeface="MS PGothic"/>
              </a:rPr>
              <a:t>than a monthly bill. It</a:t>
            </a:r>
            <a:r>
              <a:rPr lang="en-US" sz="1200" b="0" i="0" kern="1200" baseline="0" dirty="0" smtClean="0">
                <a:solidFill>
                  <a:schemeClr val="tx1"/>
                </a:solidFill>
                <a:effectLst/>
                <a:latin typeface="Book Antiqua" pitchFamily="74" charset="0"/>
                <a:ea typeface="MS PGothic" pitchFamily="34" charset="-128"/>
                <a:cs typeface="MS PGothic"/>
              </a:rPr>
              <a:t> a</a:t>
            </a:r>
            <a:r>
              <a:rPr lang="en-US" sz="1200" b="0" i="0" kern="1200" dirty="0" smtClean="0">
                <a:solidFill>
                  <a:schemeClr val="tx1"/>
                </a:solidFill>
                <a:effectLst/>
                <a:latin typeface="Book Antiqua" pitchFamily="74" charset="0"/>
                <a:ea typeface="MS PGothic" pitchFamily="34" charset="-128"/>
                <a:cs typeface="MS PGothic"/>
              </a:rPr>
              <a:t>lso known as pulse or daily load data. </a:t>
            </a:r>
            <a:r>
              <a:rPr lang="en-US" dirty="0" smtClean="0"/>
              <a:t>It is collected by an </a:t>
            </a:r>
            <a:r>
              <a:rPr lang="en-US" i="1" dirty="0" smtClean="0"/>
              <a:t>interval meter</a:t>
            </a:r>
            <a:r>
              <a:rPr lang="en-US" dirty="0" smtClean="0"/>
              <a:t>, which, at the end of every interval period, records how much energy was used in the previous interval period. A</a:t>
            </a:r>
            <a:r>
              <a:rPr lang="en-US" baseline="0" dirty="0" smtClean="0"/>
              <a:t>ccess to i</a:t>
            </a:r>
            <a:r>
              <a:rPr lang="en-US" sz="1200" b="0" i="0" kern="1200" dirty="0" smtClean="0">
                <a:solidFill>
                  <a:schemeClr val="tx1"/>
                </a:solidFill>
                <a:effectLst/>
                <a:latin typeface="Book Antiqua" pitchFamily="74" charset="0"/>
                <a:ea typeface="MS PGothic" pitchFamily="34" charset="-128"/>
                <a:cs typeface="MS PGothic"/>
              </a:rPr>
              <a:t>nterval data can be provided by the Utility Company if your</a:t>
            </a:r>
            <a:r>
              <a:rPr lang="en-US" sz="1200" b="0" i="0" kern="1200" baseline="0" dirty="0" smtClean="0">
                <a:solidFill>
                  <a:schemeClr val="tx1"/>
                </a:solidFill>
                <a:effectLst/>
                <a:latin typeface="Book Antiqua" pitchFamily="74" charset="0"/>
                <a:ea typeface="MS PGothic" pitchFamily="34" charset="-128"/>
                <a:cs typeface="MS PGothic"/>
              </a:rPr>
              <a:t> building has an interval meter installed. It is also available </a:t>
            </a:r>
            <a:r>
              <a:rPr lang="en-US" sz="1200" b="0" i="0" kern="1200" dirty="0" smtClean="0">
                <a:solidFill>
                  <a:schemeClr val="tx1"/>
                </a:solidFill>
                <a:effectLst/>
                <a:latin typeface="Book Antiqua" pitchFamily="74" charset="0"/>
                <a:ea typeface="MS PGothic" pitchFamily="34" charset="-128"/>
                <a:cs typeface="MS PGothic"/>
              </a:rPr>
              <a:t>using the Energy Management System to collect this data at the electric meter. If you are interested in learning more about how to access and use interval</a:t>
            </a:r>
            <a:r>
              <a:rPr lang="en-US" sz="1200" b="0" i="0" kern="1200" baseline="0" dirty="0" smtClean="0">
                <a:solidFill>
                  <a:schemeClr val="tx1"/>
                </a:solidFill>
                <a:effectLst/>
                <a:latin typeface="Book Antiqua" pitchFamily="74" charset="0"/>
                <a:ea typeface="MS PGothic" pitchFamily="34" charset="-128"/>
                <a:cs typeface="MS PGothic"/>
              </a:rPr>
              <a:t> data, review the BOC 2001 Supplemental Reading material on the following pages.</a:t>
            </a:r>
            <a:endParaRPr lang="en-US" sz="1200" b="0" i="0" kern="1200" dirty="0" smtClean="0">
              <a:solidFill>
                <a:schemeClr val="tx1"/>
              </a:solidFill>
              <a:effectLst/>
              <a:latin typeface="Book Antiqua" pitchFamily="74" charset="0"/>
              <a:ea typeface="MS PGothic" pitchFamily="34" charset="-128"/>
              <a:cs typeface="MS PGothic"/>
            </a:endParaRPr>
          </a:p>
          <a:p>
            <a:pPr algn="l"/>
            <a:endParaRPr lang="en-US" dirty="0" smtClean="0"/>
          </a:p>
          <a:p>
            <a:pPr algn="l"/>
            <a:r>
              <a:rPr lang="en-US" dirty="0" smtClean="0"/>
              <a:t>Supplemental reading material is available to students registered for BOC training at this URL. Please use the password below to access it.</a:t>
            </a:r>
          </a:p>
          <a:p>
            <a:pPr algn="l"/>
            <a:r>
              <a:rPr lang="en-US" u="sng" dirty="0" smtClean="0">
                <a:hlinkClick r:id="rId3"/>
              </a:rPr>
              <a:t>http://www.theboc.info/student-partner-login/boc-supplemental-class-materials/</a:t>
            </a:r>
            <a:endParaRPr lang="en-US" dirty="0" smtClean="0"/>
          </a:p>
          <a:p>
            <a:pPr algn="l"/>
            <a:r>
              <a:rPr lang="en-US" dirty="0" smtClean="0"/>
              <a:t>Password: </a:t>
            </a:r>
            <a:r>
              <a:rPr lang="en-US" dirty="0" err="1" smtClean="0"/>
              <a:t>BOCstudent</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Book Antiqua" pitchFamily="18" charset="0"/>
              </a:rPr>
              <a:t>This is an example of a single point trend. It shows one meter for one day.</a:t>
            </a:r>
          </a:p>
          <a:p>
            <a:r>
              <a:rPr lang="en-US" smtClean="0">
                <a:latin typeface="Book Antiqua" pitchFamily="18" charset="0"/>
              </a:rPr>
              <a:t>Some things to notice here are the very early system start-up at 2 a.m. and a 400 kW load that is cycling in the afternoon.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Book Antiqua" pitchFamily="18" charset="0"/>
              </a:rPr>
              <a:t>Other patterns may become evident when the single point trend is extended over a period of days, in this case one month.</a:t>
            </a:r>
          </a:p>
          <a:p>
            <a:pPr>
              <a:buFontTx/>
              <a:buChar char="•"/>
            </a:pPr>
            <a:r>
              <a:rPr lang="en-US" dirty="0" smtClean="0">
                <a:latin typeface="Book Antiqua" pitchFamily="18" charset="0"/>
              </a:rPr>
              <a:t> You can see fluctuations in the base load.</a:t>
            </a:r>
          </a:p>
          <a:p>
            <a:pPr>
              <a:buFontTx/>
              <a:buChar char="•"/>
            </a:pPr>
            <a:r>
              <a:rPr lang="en-US" dirty="0" smtClean="0">
                <a:latin typeface="Book Antiqua" pitchFamily="18" charset="0"/>
              </a:rPr>
              <a:t> Something is cycling, which acts differently on different days.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xfrm>
            <a:off x="618955" y="5589447"/>
            <a:ext cx="5543040" cy="341638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Book Antiqua" pitchFamily="18" charset="0"/>
              </a:rPr>
              <a:t>With a multi-point trend, you can overlay different meters:</a:t>
            </a:r>
          </a:p>
          <a:p>
            <a:pPr>
              <a:buFontTx/>
              <a:buChar char="•"/>
            </a:pPr>
            <a:r>
              <a:rPr lang="en-US" dirty="0" smtClean="0">
                <a:latin typeface="Book Antiqua" pitchFamily="18" charset="0"/>
              </a:rPr>
              <a:t> Additional meters on the same building</a:t>
            </a:r>
          </a:p>
          <a:p>
            <a:pPr>
              <a:buFontTx/>
              <a:buChar char="•"/>
            </a:pPr>
            <a:r>
              <a:rPr lang="en-US" dirty="0" smtClean="0">
                <a:latin typeface="Book Antiqua" pitchFamily="18" charset="0"/>
              </a:rPr>
              <a:t> Different buildings</a:t>
            </a:r>
          </a:p>
          <a:p>
            <a:pPr>
              <a:buFontTx/>
              <a:buChar char="•"/>
            </a:pPr>
            <a:r>
              <a:rPr lang="en-US" dirty="0" smtClean="0">
                <a:latin typeface="Book Antiqua" pitchFamily="18" charset="0"/>
              </a:rPr>
              <a:t> Other parameters, such as weather or gas data</a:t>
            </a:r>
          </a:p>
          <a:p>
            <a:pPr>
              <a:buFontTx/>
              <a:buChar char="•"/>
            </a:pPr>
            <a:endParaRPr lang="en-US" dirty="0" smtClean="0">
              <a:latin typeface="Book Antiqua" pitchFamily="18" charset="0"/>
            </a:endParaRPr>
          </a:p>
          <a:p>
            <a:r>
              <a:rPr lang="en-US" dirty="0" smtClean="0">
                <a:latin typeface="Book Antiqua" pitchFamily="18" charset="0"/>
              </a:rPr>
              <a:t>In this case, the kW load, and outside air temperature (OSA) are the trends.</a:t>
            </a:r>
          </a:p>
          <a:p>
            <a:r>
              <a:rPr lang="en-US" dirty="0" smtClean="0">
                <a:latin typeface="Book Antiqua" pitchFamily="18" charset="0"/>
              </a:rPr>
              <a:t>What do you observe on this trend?</a:t>
            </a:r>
          </a:p>
          <a:p>
            <a:endParaRPr lang="en-US" dirty="0" smtClean="0">
              <a:latin typeface="Book Antiqua" pitchFamily="18" charset="0"/>
            </a:endParaRPr>
          </a:p>
          <a:p>
            <a:r>
              <a:rPr lang="en-US" dirty="0" smtClean="0">
                <a:latin typeface="Book Antiqua" pitchFamily="18" charset="0"/>
              </a:rPr>
              <a:t>Possible answers:</a:t>
            </a:r>
          </a:p>
          <a:p>
            <a:pPr>
              <a:buFontTx/>
              <a:buChar char="•"/>
            </a:pPr>
            <a:r>
              <a:rPr lang="en-US" dirty="0" smtClean="0">
                <a:latin typeface="Book Antiqua" pitchFamily="18" charset="0"/>
              </a:rPr>
              <a:t> Occupied use profile tracks with weather.</a:t>
            </a:r>
          </a:p>
          <a:p>
            <a:pPr>
              <a:buFontTx/>
              <a:buChar char="•"/>
            </a:pPr>
            <a:r>
              <a:rPr lang="en-US" dirty="0" smtClean="0">
                <a:latin typeface="Book Antiqua" pitchFamily="18" charset="0"/>
              </a:rPr>
              <a:t> Base use (unoccupied) does not seem to be affected by weather.</a:t>
            </a:r>
          </a:p>
          <a:p>
            <a:pPr>
              <a:buFontTx/>
              <a:buChar char="•"/>
            </a:pPr>
            <a:r>
              <a:rPr lang="en-US" dirty="0" smtClean="0">
                <a:latin typeface="Book Antiqua" pitchFamily="18" charset="0"/>
              </a:rPr>
              <a:t> Base use is a very high percentage of peak use—check equipment schedules.</a:t>
            </a:r>
          </a:p>
          <a:p>
            <a:pPr>
              <a:buFontTx/>
              <a:buChar char="•"/>
            </a:pPr>
            <a:r>
              <a:rPr lang="en-US" dirty="0" smtClean="0">
                <a:latin typeface="Book Antiqua" pitchFamily="18" charset="0"/>
              </a:rPr>
              <a:t> It would be interesting to know what went off-line Sunday morning.</a:t>
            </a:r>
          </a:p>
          <a:p>
            <a:endParaRPr lang="en-US" dirty="0" smtClean="0">
              <a:latin typeface="Book Antiqua"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16" y="1650153"/>
            <a:ext cx="6317021" cy="384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884131" y="2382234"/>
            <a:ext cx="1138627" cy="327806"/>
          </a:xfrm>
          <a:prstGeom prst="rect">
            <a:avLst/>
          </a:prstGeom>
          <a:noFill/>
        </p:spPr>
        <p:txBody>
          <a:bodyPr wrap="square" lIns="88139" tIns="44070" rIns="88139" bIns="44070" rtlCol="0">
            <a:spAutoFit/>
          </a:bodyPr>
          <a:lstStyle/>
          <a:p>
            <a:r>
              <a:rPr lang="en-US" sz="1500" dirty="0">
                <a:solidFill>
                  <a:prstClr val="black"/>
                </a:solidFill>
              </a:rPr>
              <a:t>kW load</a:t>
            </a:r>
          </a:p>
        </p:txBody>
      </p:sp>
      <p:cxnSp>
        <p:nvCxnSpPr>
          <p:cNvPr id="6" name="Straight Arrow Connector 5"/>
          <p:cNvCxnSpPr/>
          <p:nvPr/>
        </p:nvCxnSpPr>
        <p:spPr>
          <a:xfrm flipH="1">
            <a:off x="2228558" y="2546137"/>
            <a:ext cx="5520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193443" y="3985841"/>
            <a:ext cx="1138627" cy="327806"/>
          </a:xfrm>
          <a:prstGeom prst="rect">
            <a:avLst/>
          </a:prstGeom>
          <a:noFill/>
        </p:spPr>
        <p:txBody>
          <a:bodyPr wrap="square" lIns="88139" tIns="44070" rIns="88139" bIns="44070" rtlCol="0">
            <a:spAutoFit/>
          </a:bodyPr>
          <a:lstStyle/>
          <a:p>
            <a:r>
              <a:rPr lang="en-US" sz="1500" dirty="0">
                <a:solidFill>
                  <a:prstClr val="black"/>
                </a:solidFill>
              </a:rPr>
              <a:t>OSA</a:t>
            </a:r>
          </a:p>
        </p:txBody>
      </p:sp>
      <p:cxnSp>
        <p:nvCxnSpPr>
          <p:cNvPr id="8" name="Straight Arrow Connector 7"/>
          <p:cNvCxnSpPr/>
          <p:nvPr/>
        </p:nvCxnSpPr>
        <p:spPr>
          <a:xfrm>
            <a:off x="1762757" y="4149744"/>
            <a:ext cx="7418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Book Antiqua" pitchFamily="18" charset="0"/>
              </a:rPr>
              <a:t>In this graph, two consecutive weeks are shown together. You can see that the first two days of each week have higher peaks than the rest of the week, even though in one of the weeks, the first occupied day was a Tuesday. If this pattern continues, it would be worth investigating.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xfrm>
            <a:off x="618955" y="5380281"/>
            <a:ext cx="5543040" cy="321981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Book Antiqua" pitchFamily="18" charset="0"/>
              </a:rPr>
              <a:t>In this case, the interval data was used to evaluate a high bill complaint. It is obvious from the chart that the installation of a new HVAC system was the culprit. The base load immediately increased. The following week, both the peak and base loads increased dramatically. Adjustments were evidently made to schedule off during unoccupied hours, but the base use remained high during occupied hours. Information was not available as to the final resolution. The time period goes from August through December, where it appears to be trending even higher. One place to look might be the economizer operation. It could be inoperable or stuck in an open position. If the new system were a heat pump, it might explain some higher use in the colder months since it would be a little less efficient, but the next place to look would be the changeover temperature to go to the back-up electric resistance heat.</a:t>
            </a:r>
          </a:p>
          <a:p>
            <a:endParaRPr lang="en-US" dirty="0" smtClean="0">
              <a:latin typeface="Book Antiqua"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1563" t="13542" r="17188" b="26042"/>
          <a:stretch>
            <a:fillRect/>
          </a:stretch>
        </p:blipFill>
        <p:spPr bwMode="auto">
          <a:xfrm>
            <a:off x="168848" y="553237"/>
            <a:ext cx="6214261" cy="350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ext Box 5"/>
          <p:cNvSpPr txBox="1">
            <a:spLocks noChangeArrowheads="1"/>
          </p:cNvSpPr>
          <p:nvPr/>
        </p:nvSpPr>
        <p:spPr bwMode="auto">
          <a:xfrm>
            <a:off x="779398" y="770029"/>
            <a:ext cx="1879093" cy="566211"/>
          </a:xfrm>
          <a:prstGeom prst="rect">
            <a:avLst/>
          </a:prstGeom>
          <a:noFill/>
          <a:ln w="9525" algn="ctr">
            <a:solidFill>
              <a:srgbClr val="6666FF"/>
            </a:solidFill>
            <a:miter lim="800000"/>
            <a:headEnd/>
            <a:tailEnd/>
          </a:ln>
          <a:extLst>
            <a:ext uri="{909E8E84-426E-40DD-AFC4-6F175D3DCCD1}">
              <a14:hiddenFill xmlns:a14="http://schemas.microsoft.com/office/drawing/2010/main">
                <a:solidFill>
                  <a:srgbClr val="FFFFFF"/>
                </a:solidFill>
              </a14:hiddenFill>
            </a:ext>
          </a:extLst>
        </p:spPr>
        <p:txBody>
          <a:bodyPr wrap="none" lIns="88139" tIns="44070" rIns="88139" bIns="44070">
            <a:spAutoFit/>
          </a:bodyPr>
          <a:lstStyle>
            <a:lvl1pPr eaLnBrk="0" hangingPunct="0">
              <a:defRPr sz="2400">
                <a:solidFill>
                  <a:schemeClr val="tx1"/>
                </a:solidFill>
                <a:latin typeface="Book Antiqua" pitchFamily="18" charset="0"/>
                <a:ea typeface="MS PGothic" pitchFamily="34" charset="-128"/>
              </a:defRPr>
            </a:lvl1pPr>
            <a:lvl2pPr marL="742950" indent="-285750" eaLnBrk="0" hangingPunct="0">
              <a:defRPr sz="2400">
                <a:solidFill>
                  <a:schemeClr val="tx1"/>
                </a:solidFill>
                <a:latin typeface="Book Antiqua" pitchFamily="18" charset="0"/>
                <a:ea typeface="MS PGothic" pitchFamily="34" charset="-128"/>
              </a:defRPr>
            </a:lvl2pPr>
            <a:lvl3pPr marL="1143000" indent="-228600" eaLnBrk="0" hangingPunct="0">
              <a:defRPr sz="2400">
                <a:solidFill>
                  <a:schemeClr val="tx1"/>
                </a:solidFill>
                <a:latin typeface="Book Antiqua" pitchFamily="18" charset="0"/>
                <a:ea typeface="MS PGothic" pitchFamily="34" charset="-128"/>
              </a:defRPr>
            </a:lvl3pPr>
            <a:lvl4pPr marL="1600200" indent="-228600" eaLnBrk="0" hangingPunct="0">
              <a:defRPr sz="2400">
                <a:solidFill>
                  <a:schemeClr val="tx1"/>
                </a:solidFill>
                <a:latin typeface="Book Antiqua" pitchFamily="18" charset="0"/>
                <a:ea typeface="MS PGothic" pitchFamily="34" charset="-128"/>
              </a:defRPr>
            </a:lvl4pPr>
            <a:lvl5pPr marL="2057400" indent="-228600" eaLnBrk="0" hangingPunct="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eaLnBrk="1" hangingPunct="1"/>
            <a:r>
              <a:rPr lang="en-US" sz="1500">
                <a:solidFill>
                  <a:prstClr val="black"/>
                </a:solidFill>
              </a:rPr>
              <a:t>High bill complaint</a:t>
            </a:r>
          </a:p>
          <a:p>
            <a:pPr eaLnBrk="1" hangingPunct="1"/>
            <a:r>
              <a:rPr lang="en-US" sz="1500">
                <a:solidFill>
                  <a:prstClr val="black"/>
                </a:solidFill>
              </a:rPr>
              <a:t>30% increase in bill</a:t>
            </a:r>
          </a:p>
        </p:txBody>
      </p:sp>
      <p:sp>
        <p:nvSpPr>
          <p:cNvPr id="6" name="Line 6"/>
          <p:cNvSpPr>
            <a:spLocks noChangeShapeType="1"/>
          </p:cNvSpPr>
          <p:nvPr/>
        </p:nvSpPr>
        <p:spPr bwMode="auto">
          <a:xfrm>
            <a:off x="1883520" y="1336239"/>
            <a:ext cx="1809556" cy="69738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88139" tIns="44070" rIns="88139" bIns="44070"/>
          <a:lstStyle/>
          <a:p>
            <a:endParaRPr lang="en-US">
              <a:solidFill>
                <a:prstClr val="black"/>
              </a:solidFill>
            </a:endParaRPr>
          </a:p>
        </p:txBody>
      </p:sp>
      <p:sp>
        <p:nvSpPr>
          <p:cNvPr id="7" name="Text Box 7"/>
          <p:cNvSpPr txBox="1">
            <a:spLocks noChangeArrowheads="1"/>
          </p:cNvSpPr>
          <p:nvPr/>
        </p:nvSpPr>
        <p:spPr bwMode="auto">
          <a:xfrm>
            <a:off x="3809353" y="4191681"/>
            <a:ext cx="2169451" cy="804616"/>
          </a:xfrm>
          <a:prstGeom prst="rect">
            <a:avLst/>
          </a:prstGeom>
          <a:solidFill>
            <a:schemeClr val="bg1"/>
          </a:solidFill>
          <a:ln w="9525" algn="ctr">
            <a:solidFill>
              <a:srgbClr val="6666FF"/>
            </a:solidFill>
            <a:miter lim="800000"/>
            <a:headEnd/>
            <a:tailEnd/>
          </a:ln>
        </p:spPr>
        <p:txBody>
          <a:bodyPr lIns="88139" tIns="44070" rIns="88139" bIns="44070">
            <a:spAutoFit/>
          </a:bodyPr>
          <a:lstStyle>
            <a:lvl1pPr eaLnBrk="0" hangingPunct="0">
              <a:defRPr sz="2400">
                <a:solidFill>
                  <a:schemeClr val="tx1"/>
                </a:solidFill>
                <a:latin typeface="Book Antiqua" pitchFamily="18" charset="0"/>
                <a:ea typeface="MS PGothic" pitchFamily="34" charset="-128"/>
              </a:defRPr>
            </a:lvl1pPr>
            <a:lvl2pPr marL="742950" indent="-285750" eaLnBrk="0" hangingPunct="0">
              <a:defRPr sz="2400">
                <a:solidFill>
                  <a:schemeClr val="tx1"/>
                </a:solidFill>
                <a:latin typeface="Book Antiqua" pitchFamily="18" charset="0"/>
                <a:ea typeface="MS PGothic" pitchFamily="34" charset="-128"/>
              </a:defRPr>
            </a:lvl2pPr>
            <a:lvl3pPr marL="1143000" indent="-228600" eaLnBrk="0" hangingPunct="0">
              <a:defRPr sz="2400">
                <a:solidFill>
                  <a:schemeClr val="tx1"/>
                </a:solidFill>
                <a:latin typeface="Book Antiqua" pitchFamily="18" charset="0"/>
                <a:ea typeface="MS PGothic" pitchFamily="34" charset="-128"/>
              </a:defRPr>
            </a:lvl3pPr>
            <a:lvl4pPr marL="1600200" indent="-228600" eaLnBrk="0" hangingPunct="0">
              <a:defRPr sz="2400">
                <a:solidFill>
                  <a:schemeClr val="tx1"/>
                </a:solidFill>
                <a:latin typeface="Book Antiqua" pitchFamily="18" charset="0"/>
                <a:ea typeface="MS PGothic" pitchFamily="34" charset="-128"/>
              </a:defRPr>
            </a:lvl4pPr>
            <a:lvl5pPr marL="2057400" indent="-228600" eaLnBrk="0" hangingPunct="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eaLnBrk="1" hangingPunct="1"/>
            <a:r>
              <a:rPr lang="en-US" sz="1500" dirty="0">
                <a:solidFill>
                  <a:prstClr val="black"/>
                </a:solidFill>
              </a:rPr>
              <a:t>Next bill was 44% higher, totaling a 90% bill increase</a:t>
            </a:r>
          </a:p>
        </p:txBody>
      </p:sp>
      <p:sp>
        <p:nvSpPr>
          <p:cNvPr id="8" name="Line 8"/>
          <p:cNvSpPr>
            <a:spLocks noChangeShapeType="1"/>
          </p:cNvSpPr>
          <p:nvPr/>
        </p:nvSpPr>
        <p:spPr bwMode="auto">
          <a:xfrm flipH="1" flipV="1">
            <a:off x="4988865" y="2556540"/>
            <a:ext cx="0" cy="164123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88139" tIns="44070" rIns="88139" bIns="44070"/>
          <a:lstStyle/>
          <a:p>
            <a:endParaRPr lang="en-US">
              <a:solidFill>
                <a:prstClr val="black"/>
              </a:solidFill>
            </a:endParaRPr>
          </a:p>
        </p:txBody>
      </p:sp>
      <p:sp>
        <p:nvSpPr>
          <p:cNvPr id="9" name="Text Box 9"/>
          <p:cNvSpPr txBox="1">
            <a:spLocks noChangeArrowheads="1"/>
          </p:cNvSpPr>
          <p:nvPr/>
        </p:nvSpPr>
        <p:spPr bwMode="auto">
          <a:xfrm>
            <a:off x="779398" y="4197770"/>
            <a:ext cx="1889522" cy="804616"/>
          </a:xfrm>
          <a:prstGeom prst="rect">
            <a:avLst/>
          </a:prstGeom>
          <a:solidFill>
            <a:schemeClr val="bg1"/>
          </a:solidFill>
          <a:ln w="15875" algn="ctr">
            <a:solidFill>
              <a:srgbClr val="6666FF"/>
            </a:solidFill>
            <a:miter lim="800000"/>
            <a:headEnd/>
            <a:tailEnd/>
          </a:ln>
        </p:spPr>
        <p:txBody>
          <a:bodyPr lIns="88139" tIns="44070" rIns="88139" bIns="44070">
            <a:spAutoFit/>
          </a:bodyPr>
          <a:lstStyle>
            <a:lvl1pPr eaLnBrk="0" hangingPunct="0">
              <a:defRPr sz="2400">
                <a:solidFill>
                  <a:schemeClr val="tx1"/>
                </a:solidFill>
                <a:latin typeface="Book Antiqua" pitchFamily="18" charset="0"/>
                <a:ea typeface="MS PGothic" pitchFamily="34" charset="-128"/>
              </a:defRPr>
            </a:lvl1pPr>
            <a:lvl2pPr marL="742950" indent="-285750" eaLnBrk="0" hangingPunct="0">
              <a:defRPr sz="2400">
                <a:solidFill>
                  <a:schemeClr val="tx1"/>
                </a:solidFill>
                <a:latin typeface="Book Antiqua" pitchFamily="18" charset="0"/>
                <a:ea typeface="MS PGothic" pitchFamily="34" charset="-128"/>
              </a:defRPr>
            </a:lvl2pPr>
            <a:lvl3pPr marL="1143000" indent="-228600" eaLnBrk="0" hangingPunct="0">
              <a:defRPr sz="2400">
                <a:solidFill>
                  <a:schemeClr val="tx1"/>
                </a:solidFill>
                <a:latin typeface="Book Antiqua" pitchFamily="18" charset="0"/>
                <a:ea typeface="MS PGothic" pitchFamily="34" charset="-128"/>
              </a:defRPr>
            </a:lvl3pPr>
            <a:lvl4pPr marL="1600200" indent="-228600" eaLnBrk="0" hangingPunct="0">
              <a:defRPr sz="2400">
                <a:solidFill>
                  <a:schemeClr val="tx1"/>
                </a:solidFill>
                <a:latin typeface="Book Antiqua" pitchFamily="18" charset="0"/>
                <a:ea typeface="MS PGothic" pitchFamily="34" charset="-128"/>
              </a:defRPr>
            </a:lvl4pPr>
            <a:lvl5pPr marL="2057400" indent="-228600" eaLnBrk="0" hangingPunct="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eaLnBrk="1" hangingPunct="1"/>
            <a:r>
              <a:rPr lang="en-US" sz="1500">
                <a:solidFill>
                  <a:prstClr val="black"/>
                </a:solidFill>
              </a:rPr>
              <a:t>October 15</a:t>
            </a:r>
            <a:r>
              <a:rPr lang="en-US" sz="1500" baseline="30000">
                <a:solidFill>
                  <a:prstClr val="black"/>
                </a:solidFill>
              </a:rPr>
              <a:t>th</a:t>
            </a:r>
          </a:p>
          <a:p>
            <a:pPr eaLnBrk="1" hangingPunct="1"/>
            <a:r>
              <a:rPr lang="en-US" sz="1500">
                <a:solidFill>
                  <a:prstClr val="black"/>
                </a:solidFill>
              </a:rPr>
              <a:t>Installed a new HVAC System</a:t>
            </a:r>
          </a:p>
        </p:txBody>
      </p:sp>
      <p:sp>
        <p:nvSpPr>
          <p:cNvPr id="10" name="Line 10"/>
          <p:cNvSpPr>
            <a:spLocks noChangeShapeType="1"/>
          </p:cNvSpPr>
          <p:nvPr/>
        </p:nvSpPr>
        <p:spPr bwMode="auto">
          <a:xfrm flipV="1">
            <a:off x="2328135" y="2905150"/>
            <a:ext cx="763018" cy="12810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88139" tIns="44070" rIns="88139" bIns="44070"/>
          <a:lstStyle/>
          <a:p>
            <a:endParaRPr lang="en-US">
              <a:solidFill>
                <a:prstClr val="black"/>
              </a:solidFill>
            </a:endParaRPr>
          </a:p>
        </p:txBody>
      </p:sp>
      <p:sp>
        <p:nvSpPr>
          <p:cNvPr id="11" name="Rounded Rectangle 9"/>
          <p:cNvSpPr>
            <a:spLocks noChangeArrowheads="1"/>
          </p:cNvSpPr>
          <p:nvPr/>
        </p:nvSpPr>
        <p:spPr bwMode="auto">
          <a:xfrm>
            <a:off x="5506423" y="969792"/>
            <a:ext cx="314921" cy="2297969"/>
          </a:xfrm>
          <a:prstGeom prst="roundRect">
            <a:avLst>
              <a:gd name="adj" fmla="val 16667"/>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lIns="88139" tIns="44070" rIns="88139" bIns="44070"/>
          <a:lstStyle/>
          <a:p>
            <a:pPr eaLnBrk="0" hangingPunct="0"/>
            <a:endParaRPr lang="en-US">
              <a:solidFill>
                <a:prstClr val="black"/>
              </a:solidFill>
            </a:endParaRPr>
          </a:p>
        </p:txBody>
      </p:sp>
      <p:sp>
        <p:nvSpPr>
          <p:cNvPr id="12" name="Line Callout 1 10"/>
          <p:cNvSpPr>
            <a:spLocks/>
          </p:cNvSpPr>
          <p:nvPr/>
        </p:nvSpPr>
        <p:spPr bwMode="auto">
          <a:xfrm>
            <a:off x="5821343" y="553237"/>
            <a:ext cx="1119717" cy="353534"/>
          </a:xfrm>
          <a:prstGeom prst="borderCallout1">
            <a:avLst>
              <a:gd name="adj1" fmla="val 4837"/>
              <a:gd name="adj2" fmla="val -725"/>
              <a:gd name="adj3" fmla="val 4677"/>
              <a:gd name="adj4" fmla="val -1375"/>
            </a:avLst>
          </a:prstGeom>
          <a:solidFill>
            <a:schemeClr val="bg1"/>
          </a:solidFill>
          <a:ln w="12700" algn="ctr">
            <a:solidFill>
              <a:srgbClr val="6666FF"/>
            </a:solidFill>
            <a:round/>
            <a:headEnd/>
            <a:tailEnd/>
          </a:ln>
        </p:spPr>
        <p:txBody>
          <a:bodyPr lIns="88139" tIns="44070" rIns="88139" bIns="44070"/>
          <a:lstStyle/>
          <a:p>
            <a:pPr eaLnBrk="0" hangingPunct="0"/>
            <a:r>
              <a:rPr lang="en-US" sz="1500" b="1">
                <a:solidFill>
                  <a:prstClr val="black"/>
                </a:solidFill>
              </a:rPr>
              <a:t>One Week</a:t>
            </a:r>
          </a:p>
        </p:txBody>
      </p:sp>
      <p:cxnSp>
        <p:nvCxnSpPr>
          <p:cNvPr id="13" name="Straight Arrow Connector 12"/>
          <p:cNvCxnSpPr>
            <a:cxnSpLocks noChangeShapeType="1"/>
          </p:cNvCxnSpPr>
          <p:nvPr/>
        </p:nvCxnSpPr>
        <p:spPr bwMode="auto">
          <a:xfrm rot="5400000">
            <a:off x="5626900" y="919040"/>
            <a:ext cx="388887" cy="314921"/>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Book Antiqua" pitchFamily="18" charset="0"/>
              </a:rPr>
              <a:t>In an effort to decrease the building start up demand, the controls were reprogrammed.</a:t>
            </a:r>
          </a:p>
          <a:p>
            <a:endParaRPr lang="en-US" smtClean="0">
              <a:latin typeface="Book Antiqua" pitchFamily="18" charset="0"/>
            </a:endParaRPr>
          </a:p>
          <a:p>
            <a:r>
              <a:rPr lang="en-US" smtClean="0">
                <a:latin typeface="Book Antiqua" pitchFamily="18" charset="0"/>
              </a:rPr>
              <a:t>Notice, the before is in the orange and the after is the blue. The programming change did not have the desired effect. This problem was caught right away, because the building had interval data.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Book Antiqua" pitchFamily="18" charset="0"/>
              </a:rPr>
              <a:t>These charts each show a week of monitoring of power to a parking garage. The days are superimposed with hourly tick marks on the X axis from midnight to midnight. The upper weekday shapes are as expected, showing that the exhaust fan has morning, lunchtime and evening high use periods. The weekend load should be flat, as it is in the upper chart. The lower chart shows a fan operating when it should have been disabled. If the fan is triggered by levels of carbon monoxide, another conclusion might be that there is enough weekend use to regularly enable it. It certainly warrants additional investigation.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Book Antiqua" pitchFamily="18" charset="0"/>
              </a:rPr>
              <a:t>In this case, a controller normally shuts down equipment at 5 p.m., but because of some contractor work that caused a power failure, a controller failed in the occupied mode and prevented the equipment from shutting down. </a:t>
            </a:r>
          </a:p>
          <a:p>
            <a:endParaRPr lang="en-US" smtClean="0">
              <a:latin typeface="Book Antiqua" pitchFamily="18" charset="0"/>
            </a:endParaRPr>
          </a:p>
          <a:p>
            <a:r>
              <a:rPr lang="en-US" smtClean="0">
                <a:latin typeface="Book Antiqua" pitchFamily="18" charset="0"/>
              </a:rPr>
              <a:t>Not only did the customer have the contractor repair the damaged equipment, they charged them for the extra electricity used because of the problem.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Book Antiqua" pitchFamily="18" charset="0"/>
              </a:rPr>
              <a:t>In Appendix E-1, you have a blank chart. The horizontal axis represents the 24 hours in a day. The vertical axis is kW of electric load. For the building described, which corresponds to our ACME Office building, sketch out what you think the load shape would look like on a typical Wednesday in the middle of summer. On the same chart, draw what you think the load shape would look like on an unoccupied weekend day or holiday. Take a guess at the magnitude of the peak, but think more about the overall shape, taking into account the occupied hours.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2" name="Notes Placeholder 1"/>
          <p:cNvSpPr>
            <a:spLocks noGrp="1"/>
          </p:cNvSpPr>
          <p:nvPr>
            <p:ph type="body" idx="1"/>
          </p:nvPr>
        </p:nvSpPr>
        <p:spPr/>
        <p:txBody>
          <a:bodyPr/>
          <a:lstStyle/>
          <a:p>
            <a:r>
              <a:rPr lang="en-US" dirty="0"/>
              <a:t>View the video “Load Shapes and Common Problems.” Break into groups. Using the sample 24-hour interval load data in the 2001 Student Handbook, take 15 minutes to answer the questions and exchange information about your professional experiences. Share your insights with the class.</a:t>
            </a:r>
          </a:p>
          <a:p>
            <a:r>
              <a:rPr lang="en-US" dirty="0"/>
              <a:t>  </a:t>
            </a:r>
          </a:p>
          <a:p>
            <a:r>
              <a:rPr lang="en-US" b="1" dirty="0" smtClean="0"/>
              <a:t>Discussion </a:t>
            </a:r>
            <a:r>
              <a:rPr lang="en-US" b="1" dirty="0"/>
              <a:t>Questions:</a:t>
            </a:r>
          </a:p>
          <a:p>
            <a:pPr lvl="0"/>
            <a:r>
              <a:rPr lang="en-US" dirty="0"/>
              <a:t>Is interval data available for your building? </a:t>
            </a:r>
            <a:r>
              <a:rPr lang="en-US" dirty="0" smtClean="0"/>
              <a:t>(Yes/No</a:t>
            </a:r>
            <a:r>
              <a:rPr lang="en-US" dirty="0"/>
              <a:t>)</a:t>
            </a:r>
          </a:p>
          <a:p>
            <a:r>
              <a:rPr lang="en-US" dirty="0"/>
              <a:t>How could you use this type of information in your building?</a:t>
            </a:r>
          </a:p>
          <a:p>
            <a:pPr lvl="0"/>
            <a:r>
              <a:rPr lang="en-US" dirty="0" smtClean="0"/>
              <a:t>What </a:t>
            </a:r>
            <a:r>
              <a:rPr lang="en-US" dirty="0"/>
              <a:t>is the peak kW load during the weekday?</a:t>
            </a:r>
          </a:p>
          <a:p>
            <a:pPr lvl="0"/>
            <a:r>
              <a:rPr lang="en-US" dirty="0"/>
              <a:t>What do you think is the largest single electric load during this period?</a:t>
            </a:r>
          </a:p>
          <a:p>
            <a:pPr lvl="0"/>
            <a:r>
              <a:rPr lang="en-US" dirty="0"/>
              <a:t>What is the peak kW load during the weekend?</a:t>
            </a:r>
          </a:p>
          <a:p>
            <a:pPr lvl="0"/>
            <a:r>
              <a:rPr lang="en-US" dirty="0"/>
              <a:t>What is the kW load when the building is unoccupied?</a:t>
            </a:r>
          </a:p>
          <a:p>
            <a:pPr lvl="0"/>
            <a:r>
              <a:rPr lang="en-US" dirty="0"/>
              <a:t>What type of equipment loads occur during unoccupied hours?</a:t>
            </a:r>
          </a:p>
          <a:p>
            <a:pPr lvl="0"/>
            <a:r>
              <a:rPr lang="en-US" dirty="0"/>
              <a:t>What are the possible causes of the load profile between 5pm and 8pm?.</a:t>
            </a:r>
          </a:p>
          <a:p>
            <a:pPr lvl="0"/>
            <a:r>
              <a:rPr lang="en-US" dirty="0"/>
              <a:t>Are there any holidays during this time period? </a:t>
            </a:r>
          </a:p>
          <a:p>
            <a:pPr lvl="0"/>
            <a:r>
              <a:rPr lang="en-US" dirty="0"/>
              <a:t>What should a holiday load profile look like?</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xfrm>
            <a:off x="618955" y="5275698"/>
            <a:ext cx="5543040" cy="332439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Book Antiqua" pitchFamily="18" charset="0"/>
              </a:rPr>
              <a:t>In this chart, you see a representation of actual data for this building.</a:t>
            </a:r>
          </a:p>
          <a:p>
            <a:r>
              <a:rPr lang="en-US" dirty="0" smtClean="0">
                <a:latin typeface="Book Antiqua" pitchFamily="18" charset="0"/>
              </a:rPr>
              <a:t>Compare it to the chart you drew and answer these questions:</a:t>
            </a:r>
          </a:p>
          <a:p>
            <a:r>
              <a:rPr lang="en-US" dirty="0" smtClean="0">
                <a:latin typeface="Book Antiqua" pitchFamily="18" charset="0"/>
              </a:rPr>
              <a:t>What is the base load?</a:t>
            </a:r>
          </a:p>
          <a:p>
            <a:r>
              <a:rPr lang="en-US" dirty="0" smtClean="0">
                <a:latin typeface="Book Antiqua" pitchFamily="18" charset="0"/>
              </a:rPr>
              <a:t>Does the weekend use look okay?</a:t>
            </a:r>
          </a:p>
          <a:p>
            <a:r>
              <a:rPr lang="en-US" dirty="0" smtClean="0">
                <a:latin typeface="Book Antiqua" pitchFamily="18" charset="0"/>
              </a:rPr>
              <a:t>What is happening at 5 p.m.?</a:t>
            </a:r>
          </a:p>
          <a:p>
            <a:r>
              <a:rPr lang="en-US" dirty="0" smtClean="0">
                <a:latin typeface="Book Antiqua" pitchFamily="18" charset="0"/>
              </a:rPr>
              <a:t>Where would you look for energy savings?</a:t>
            </a:r>
          </a:p>
          <a:p>
            <a:r>
              <a:rPr lang="en-US" dirty="0" smtClean="0">
                <a:latin typeface="Book Antiqua" pitchFamily="18" charset="0"/>
              </a:rPr>
              <a:t>How much energy would be saved by reducing evening use to base level?</a:t>
            </a:r>
          </a:p>
          <a:p>
            <a:r>
              <a:rPr lang="en-US" dirty="0" smtClean="0">
                <a:latin typeface="Book Antiqua" pitchFamily="18" charset="0"/>
              </a:rPr>
              <a:t> </a:t>
            </a:r>
          </a:p>
          <a:p>
            <a:endParaRPr lang="en-US" dirty="0" smtClean="0">
              <a:latin typeface="Book Antiqua" pitchFamily="18" charset="0"/>
            </a:endParaRP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362" y="1650153"/>
            <a:ext cx="6203146" cy="319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xfrm>
            <a:off x="618955" y="5205976"/>
            <a:ext cx="5543040" cy="339411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Book Antiqua" pitchFamily="18" charset="0"/>
            </a:endParaRPr>
          </a:p>
          <a:p>
            <a:r>
              <a:rPr lang="en-US" dirty="0" smtClean="0">
                <a:latin typeface="Book Antiqua" pitchFamily="18" charset="0"/>
              </a:rPr>
              <a:t>If you are lucky enough to have access to daily utility load data, this will give you a wealth of information on the actual operation of energy consuming equipment and occupancy patterns. This will be useful for scoping as well as for diagnosis in the building tune-up. It can also be used after implementation to verify savings. The data is in the form of a rate of use, such as kW, usually averaged over the time interval. With the advent of smart meters, this information is widely available for electricity. Pulse meter data is sometimes available for natural gas in large buildings, but usually requires installation of a specialized data collector.</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261" y="1701022"/>
            <a:ext cx="1652406" cy="29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Book Antiqua" pitchFamily="18" charset="0"/>
              </a:rPr>
              <a:t>Once you have your interval data, you can search for a software tool to use it with, unless you are very proficient in Excel. It is a good idea to check first with your utility. They may be able to supply a free software tool.</a:t>
            </a:r>
          </a:p>
          <a:p>
            <a:endParaRPr lang="en-US" smtClean="0">
              <a:latin typeface="Book Antiqua" pitchFamily="18" charset="0"/>
            </a:endParaRPr>
          </a:p>
          <a:p>
            <a:r>
              <a:rPr lang="en-US" smtClean="0">
                <a:latin typeface="Book Antiqua" pitchFamily="18" charset="0"/>
              </a:rPr>
              <a:t>Once you have a tool to display your load shapes, you will need to know what they mean.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Book Antiqua" pitchFamily="18" charset="0"/>
              </a:rPr>
              <a:t>Here is a source of information for a variety of software tools for analyzing your data. Look for a tool that can handle trend logging data.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Book Antiqua" pitchFamily="18" charset="0"/>
              </a:rPr>
              <a:t>For those of you proficient in Excel, this is a free tool you may want to use to help organize and analyze raw data. The Energy Charting and Metrics (ECAM) tool is installed as an Excel add-in.</a:t>
            </a:r>
          </a:p>
          <a:p>
            <a:endParaRPr lang="en-US" smtClean="0">
              <a:latin typeface="Book Antiqua" pitchFamily="18" charset="0"/>
            </a:endParaRPr>
          </a:p>
          <a:p>
            <a:r>
              <a:rPr lang="en-US" smtClean="0">
                <a:latin typeface="Book Antiqua" pitchFamily="18" charset="0"/>
              </a:rPr>
              <a:t>The user’s original data is not modified in the process of using the tool, but is copied into a new workbook automatically. The tool makes extensive use of Excel pivot tables to facilitate summarization and filtering of the data. It goes beyond normal pivot tables and pivot charts, however, by automating the creation of scatter charts based on pivot table data.</a:t>
            </a:r>
          </a:p>
          <a:p>
            <a:endParaRPr lang="en-US" smtClean="0">
              <a:latin typeface="Book Antiqua" pitchFamily="18" charset="0"/>
            </a:endParaRPr>
          </a:p>
          <a:p>
            <a:r>
              <a:rPr lang="en-US" smtClean="0">
                <a:latin typeface="Book Antiqua" pitchFamily="18" charset="0"/>
              </a:rPr>
              <a:t>This website of the California Commissioning Collaborative has a number of other useful tools, including energy savings calculators for various commonly found operational improvements.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Book Antiqua" pitchFamily="18" charset="0"/>
              </a:rPr>
              <a:t>Most of the time, you will be looking at interval data for a day, week, or month at the most; otherwise, details will be obscured. The best use of the data is to take a close look at daily operation. For annual estimates and seasonal trends, monthly utility data is still the best choice.  </a:t>
            </a:r>
          </a:p>
          <a:p>
            <a:endParaRPr lang="en-US" smtClean="0">
              <a:latin typeface="Book Antiqua" pitchFamily="18" charset="0"/>
            </a:endParaRPr>
          </a:p>
          <a:p>
            <a:r>
              <a:rPr lang="en-US" smtClean="0">
                <a:latin typeface="Book Antiqua" pitchFamily="18" charset="0"/>
              </a:rPr>
              <a:t>Normal use is different for every facility, but for a typical office you can expect to see equipment coming on an hour or two before occupancy to bring the building up to comfort conditions and ramping up to full use. The time of the actual peak can vary by season, but is most often at the beginning of full occupancy or late afternoon when solar loads can cause a spike in cooling. The load should drop to base level after occupied hours; how quickly it tapers off is influenced by cleaning crew work patterns or, if it is a mixed use building, some tenants may keep longer hours.  </a:t>
            </a:r>
          </a:p>
          <a:p>
            <a:endParaRPr lang="en-US" smtClean="0">
              <a:latin typeface="Book Antiqua" pitchFamily="18" charset="0"/>
            </a:endParaRPr>
          </a:p>
          <a:p>
            <a:r>
              <a:rPr lang="en-US" smtClean="0">
                <a:latin typeface="Book Antiqua" pitchFamily="18" charset="0"/>
              </a:rPr>
              <a:t>As a general rule, the base load should be no more than 20% of the peak load.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mtClean="0">
                <a:latin typeface="Book Antiqua" pitchFamily="18" charset="0"/>
              </a:rPr>
              <a:t>Before analyzing your interval data, you need to know a number of things about the data.</a:t>
            </a:r>
          </a:p>
          <a:p>
            <a:pPr>
              <a:lnSpc>
                <a:spcPct val="90000"/>
              </a:lnSpc>
            </a:pPr>
            <a:r>
              <a:rPr lang="en-US" smtClean="0">
                <a:latin typeface="Book Antiqua" pitchFamily="18" charset="0"/>
              </a:rPr>
              <a:t>Some things to watch for:</a:t>
            </a:r>
          </a:p>
          <a:p>
            <a:pPr>
              <a:lnSpc>
                <a:spcPct val="90000"/>
              </a:lnSpc>
              <a:buFontTx/>
              <a:buChar char="•"/>
            </a:pPr>
            <a:r>
              <a:rPr lang="en-US" smtClean="0">
                <a:latin typeface="Book Antiqua" pitchFamily="18" charset="0"/>
              </a:rPr>
              <a:t> Time stamp, what is marking the time?      </a:t>
            </a:r>
          </a:p>
          <a:p>
            <a:pPr>
              <a:lnSpc>
                <a:spcPct val="90000"/>
              </a:lnSpc>
              <a:buFontTx/>
              <a:buChar char="•"/>
            </a:pPr>
            <a:r>
              <a:rPr lang="en-US" smtClean="0">
                <a:latin typeface="Book Antiqua" pitchFamily="18" charset="0"/>
              </a:rPr>
              <a:t> What is setting the time stamping clock? (computers tend to drift unless corrected)</a:t>
            </a:r>
          </a:p>
          <a:p>
            <a:pPr>
              <a:lnSpc>
                <a:spcPct val="90000"/>
              </a:lnSpc>
              <a:buFontTx/>
              <a:buChar char="•"/>
            </a:pPr>
            <a:r>
              <a:rPr lang="en-US" smtClean="0">
                <a:latin typeface="Book Antiqua" pitchFamily="18" charset="0"/>
              </a:rPr>
              <a:t> Is the time in UT, local time, daylight saving time?</a:t>
            </a:r>
          </a:p>
          <a:p>
            <a:pPr>
              <a:lnSpc>
                <a:spcPct val="90000"/>
              </a:lnSpc>
              <a:buFontTx/>
              <a:buChar char="•"/>
            </a:pPr>
            <a:r>
              <a:rPr lang="en-US" smtClean="0">
                <a:latin typeface="Book Antiqua" pitchFamily="18" charset="0"/>
              </a:rPr>
              <a:t> What happens when the time changes? Does it change or not?</a:t>
            </a:r>
          </a:p>
          <a:p>
            <a:pPr>
              <a:lnSpc>
                <a:spcPct val="90000"/>
              </a:lnSpc>
              <a:buFontTx/>
              <a:buChar char="•"/>
            </a:pPr>
            <a:r>
              <a:rPr lang="en-US" smtClean="0">
                <a:latin typeface="Book Antiqua" pitchFamily="18" charset="0"/>
              </a:rPr>
              <a:t> If comparing to equipment run/stop times what is setting time for those?</a:t>
            </a:r>
          </a:p>
          <a:p>
            <a:pPr>
              <a:lnSpc>
                <a:spcPct val="90000"/>
              </a:lnSpc>
              <a:buFontTx/>
              <a:buChar char="•"/>
            </a:pPr>
            <a:r>
              <a:rPr lang="en-US" smtClean="0">
                <a:latin typeface="Book Antiqua" pitchFamily="18" charset="0"/>
              </a:rPr>
              <a:t> Is there data backup?</a:t>
            </a:r>
          </a:p>
          <a:p>
            <a:pPr>
              <a:lnSpc>
                <a:spcPct val="90000"/>
              </a:lnSpc>
              <a:buFontTx/>
              <a:buChar char="•"/>
            </a:pPr>
            <a:r>
              <a:rPr lang="en-US" smtClean="0">
                <a:latin typeface="Book Antiqua" pitchFamily="18" charset="0"/>
              </a:rPr>
              <a:t> Archiving—how long is it kept? Does it get written over after a certain period of time?</a:t>
            </a:r>
          </a:p>
          <a:p>
            <a:pPr>
              <a:lnSpc>
                <a:spcPct val="90000"/>
              </a:lnSpc>
              <a:buFontTx/>
              <a:buChar char="•"/>
            </a:pPr>
            <a:r>
              <a:rPr lang="en-US" smtClean="0">
                <a:latin typeface="Book Antiqua" pitchFamily="18" charset="0"/>
              </a:rPr>
              <a:t> What are the units (kW, kWh)? Is it the average value of the demand readings for the time period or kWh used?</a:t>
            </a:r>
          </a:p>
          <a:p>
            <a:pPr>
              <a:lnSpc>
                <a:spcPct val="90000"/>
              </a:lnSpc>
              <a:buFontTx/>
              <a:buChar char="•"/>
            </a:pPr>
            <a:r>
              <a:rPr lang="en-US" smtClean="0">
                <a:latin typeface="Book Antiqua" pitchFamily="18" charset="0"/>
              </a:rPr>
              <a:t> If demand, are these values instantaneous or averages values? </a:t>
            </a:r>
          </a:p>
          <a:p>
            <a:pPr>
              <a:lnSpc>
                <a:spcPct val="90000"/>
              </a:lnSpc>
              <a:buFontTx/>
              <a:buChar char="•"/>
            </a:pPr>
            <a:r>
              <a:rPr lang="en-US" smtClean="0">
                <a:latin typeface="Book Antiqua" pitchFamily="18" charset="0"/>
              </a:rPr>
              <a:t> Is there a multiplier? Current transformers or potential transformers are sometimes used to reduce the actual values to something that can be measured less expensively. These will need a multiplier.</a:t>
            </a:r>
          </a:p>
          <a:p>
            <a:endParaRPr lang="en-US" smtClean="0">
              <a:latin typeface="Book Antiqua"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Book Antiqua" pitchFamily="18" charset="0"/>
              </a:rPr>
              <a:t>Whatever software you use, a graph like this is very useful. This one shows all the days in the month of July.</a:t>
            </a:r>
          </a:p>
          <a:p>
            <a:endParaRPr lang="en-US" smtClean="0">
              <a:latin typeface="Book Antiqua" pitchFamily="18" charset="0"/>
            </a:endParaRPr>
          </a:p>
          <a:p>
            <a:r>
              <a:rPr lang="en-US" smtClean="0">
                <a:latin typeface="Book Antiqua" pitchFamily="18" charset="0"/>
              </a:rPr>
              <a:t>This has the hours of the day on the bottom axis and the kW demand on the left axis.</a:t>
            </a:r>
          </a:p>
          <a:p>
            <a:endParaRPr lang="en-US" smtClean="0">
              <a:latin typeface="Book Antiqua" pitchFamily="18" charset="0"/>
            </a:endParaRPr>
          </a:p>
          <a:p>
            <a:r>
              <a:rPr lang="en-US" smtClean="0">
                <a:latin typeface="Book Antiqua" pitchFamily="18" charset="0"/>
              </a:rPr>
              <a:t>At first glance, there are many lines, and it is hard to make sense of them all.  </a:t>
            </a:r>
          </a:p>
          <a:p>
            <a:endParaRPr lang="en-US" smtClean="0">
              <a:latin typeface="Book Antiqua" pitchFamily="18" charset="0"/>
            </a:endParaRPr>
          </a:p>
          <a:p>
            <a:r>
              <a:rPr lang="en-US" smtClean="0">
                <a:latin typeface="Book Antiqua" pitchFamily="18" charset="0"/>
              </a:rPr>
              <a:t>But you can see some patterns. </a:t>
            </a:r>
          </a:p>
          <a:p>
            <a:pPr>
              <a:buFontTx/>
              <a:buChar char="•"/>
            </a:pPr>
            <a:r>
              <a:rPr lang="en-US" smtClean="0">
                <a:latin typeface="Book Antiqua" pitchFamily="18" charset="0"/>
              </a:rPr>
              <a:t> Weekdays</a:t>
            </a:r>
          </a:p>
          <a:p>
            <a:pPr>
              <a:buFontTx/>
              <a:buChar char="•"/>
            </a:pPr>
            <a:r>
              <a:rPr lang="en-US" smtClean="0">
                <a:latin typeface="Book Antiqua" pitchFamily="18" charset="0"/>
              </a:rPr>
              <a:t> Weekends</a:t>
            </a:r>
          </a:p>
          <a:p>
            <a:pPr>
              <a:buFontTx/>
              <a:buChar char="•"/>
            </a:pPr>
            <a:r>
              <a:rPr lang="en-US" smtClean="0">
                <a:latin typeface="Book Antiqua" pitchFamily="18" charset="0"/>
              </a:rPr>
              <a:t> Notice the different start times</a:t>
            </a:r>
          </a:p>
          <a:p>
            <a:pPr>
              <a:buFontTx/>
              <a:buChar char="•"/>
            </a:pPr>
            <a:r>
              <a:rPr lang="en-US" smtClean="0">
                <a:latin typeface="Book Antiqua" pitchFamily="18" charset="0"/>
              </a:rPr>
              <a:t> Notice the weekend profiles. Is someone there on weekends, and just the HVAC coming on without the lights?</a:t>
            </a:r>
          </a:p>
          <a:p>
            <a:pPr>
              <a:buFontTx/>
              <a:buChar char="•"/>
            </a:pPr>
            <a:r>
              <a:rPr lang="en-US" smtClean="0">
                <a:latin typeface="Book Antiqua" pitchFamily="18" charset="0"/>
              </a:rPr>
              <a:t> Why did a few days shut down earlier than other days? In this case, it was found that the cleaning crew doesn’t work on Fridays. The crew cleans on Sunday.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93186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0253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a:t>Click to edit Master title style</a:t>
            </a:r>
          </a:p>
        </p:txBody>
      </p:sp>
      <p:sp>
        <p:nvSpPr>
          <p:cNvPr id="3" name="Content Placeholder 2"/>
          <p:cNvSpPr>
            <a:spLocks noGrp="1"/>
          </p:cNvSpPr>
          <p:nvPr>
            <p:ph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2592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49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5808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Tree>
    <p:extLst>
      <p:ext uri="{BB962C8B-B14F-4D97-AF65-F5344CB8AC3E}">
        <p14:creationId xmlns:p14="http://schemas.microsoft.com/office/powerpoint/2010/main" val="3084479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4211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0761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 2017 NEEC</a:t>
            </a:r>
            <a:endParaRPr lang="en-US"/>
          </a:p>
        </p:txBody>
      </p:sp>
      <p:sp>
        <p:nvSpPr>
          <p:cNvPr id="6" name="Slide Number Placeholder 5"/>
          <p:cNvSpPr>
            <a:spLocks noGrp="1"/>
          </p:cNvSpPr>
          <p:nvPr>
            <p:ph type="sldNum" sz="quarter" idx="12"/>
          </p:nvPr>
        </p:nvSpPr>
        <p:spPr/>
        <p:txBody>
          <a:bodyPr/>
          <a:lstStyle>
            <a:lvl1pPr>
              <a:defRPr/>
            </a:lvl1pPr>
          </a:lstStyle>
          <a:p>
            <a:pPr>
              <a:defRPr/>
            </a:pPr>
            <a:fld id="{3146AAAC-95F9-490A-9B21-C1FE5EC37809}" type="slidenum">
              <a:rPr lang="en-US"/>
              <a:pPr>
                <a:defRPr/>
              </a:pPr>
              <a:t>‹#›</a:t>
            </a:fld>
            <a:endParaRPr lang="en-US" dirty="0"/>
          </a:p>
        </p:txBody>
      </p:sp>
    </p:spTree>
    <p:extLst>
      <p:ext uri="{BB962C8B-B14F-4D97-AF65-F5344CB8AC3E}">
        <p14:creationId xmlns:p14="http://schemas.microsoft.com/office/powerpoint/2010/main" val="2637372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 2017 NEEC</a:t>
            </a:r>
            <a:endParaRPr lang="en-US"/>
          </a:p>
        </p:txBody>
      </p:sp>
      <p:sp>
        <p:nvSpPr>
          <p:cNvPr id="6" name="Slide Number Placeholder 5"/>
          <p:cNvSpPr>
            <a:spLocks noGrp="1"/>
          </p:cNvSpPr>
          <p:nvPr>
            <p:ph type="sldNum" sz="quarter" idx="12"/>
          </p:nvPr>
        </p:nvSpPr>
        <p:spPr/>
        <p:txBody>
          <a:bodyPr/>
          <a:lstStyle>
            <a:lvl1pPr>
              <a:defRPr/>
            </a:lvl1pPr>
          </a:lstStyle>
          <a:p>
            <a:pPr>
              <a:defRPr/>
            </a:pPr>
            <a:fld id="{94B85CAC-E7B2-4545-9B7A-7EB3BD01DC28}" type="slidenum">
              <a:rPr lang="en-US"/>
              <a:pPr>
                <a:defRPr/>
              </a:pPr>
              <a:t>‹#›</a:t>
            </a:fld>
            <a:endParaRPr lang="en-US" dirty="0"/>
          </a:p>
        </p:txBody>
      </p:sp>
    </p:spTree>
    <p:extLst>
      <p:ext uri="{BB962C8B-B14F-4D97-AF65-F5344CB8AC3E}">
        <p14:creationId xmlns:p14="http://schemas.microsoft.com/office/powerpoint/2010/main" val="2219678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 2017 NEEC</a:t>
            </a:r>
            <a:endParaRPr lang="en-US"/>
          </a:p>
        </p:txBody>
      </p:sp>
      <p:sp>
        <p:nvSpPr>
          <p:cNvPr id="6" name="Slide Number Placeholder 5"/>
          <p:cNvSpPr>
            <a:spLocks noGrp="1"/>
          </p:cNvSpPr>
          <p:nvPr>
            <p:ph type="sldNum" sz="quarter" idx="12"/>
          </p:nvPr>
        </p:nvSpPr>
        <p:spPr/>
        <p:txBody>
          <a:bodyPr/>
          <a:lstStyle>
            <a:lvl1pPr>
              <a:defRPr/>
            </a:lvl1pPr>
          </a:lstStyle>
          <a:p>
            <a:pPr>
              <a:defRPr/>
            </a:pPr>
            <a:fld id="{7AB077A0-15A4-4AA7-9261-BE6FF3A6E2F9}" type="slidenum">
              <a:rPr lang="en-US"/>
              <a:pPr>
                <a:defRPr/>
              </a:pPr>
              <a:t>‹#›</a:t>
            </a:fld>
            <a:endParaRPr lang="en-US" dirty="0"/>
          </a:p>
        </p:txBody>
      </p:sp>
    </p:spTree>
    <p:extLst>
      <p:ext uri="{BB962C8B-B14F-4D97-AF65-F5344CB8AC3E}">
        <p14:creationId xmlns:p14="http://schemas.microsoft.com/office/powerpoint/2010/main" val="1155468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8004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 2017 NEEC</a:t>
            </a:r>
            <a:endParaRPr lang="en-US"/>
          </a:p>
        </p:txBody>
      </p:sp>
      <p:sp>
        <p:nvSpPr>
          <p:cNvPr id="7" name="Slide Number Placeholder 5"/>
          <p:cNvSpPr>
            <a:spLocks noGrp="1"/>
          </p:cNvSpPr>
          <p:nvPr>
            <p:ph type="sldNum" sz="quarter" idx="12"/>
          </p:nvPr>
        </p:nvSpPr>
        <p:spPr/>
        <p:txBody>
          <a:bodyPr/>
          <a:lstStyle>
            <a:lvl1pPr>
              <a:defRPr/>
            </a:lvl1pPr>
          </a:lstStyle>
          <a:p>
            <a:pPr>
              <a:defRPr/>
            </a:pPr>
            <a:fld id="{8E4528F9-9754-4200-A1E2-1D0B389FDCD4}" type="slidenum">
              <a:rPr lang="en-US"/>
              <a:pPr>
                <a:defRPr/>
              </a:pPr>
              <a:t>‹#›</a:t>
            </a:fld>
            <a:endParaRPr lang="en-US" dirty="0"/>
          </a:p>
        </p:txBody>
      </p:sp>
    </p:spTree>
    <p:extLst>
      <p:ext uri="{BB962C8B-B14F-4D97-AF65-F5344CB8AC3E}">
        <p14:creationId xmlns:p14="http://schemas.microsoft.com/office/powerpoint/2010/main" val="2819747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 2017 NEEC</a:t>
            </a:r>
            <a:endParaRPr lang="en-US"/>
          </a:p>
        </p:txBody>
      </p:sp>
      <p:sp>
        <p:nvSpPr>
          <p:cNvPr id="9" name="Slide Number Placeholder 5"/>
          <p:cNvSpPr>
            <a:spLocks noGrp="1"/>
          </p:cNvSpPr>
          <p:nvPr>
            <p:ph type="sldNum" sz="quarter" idx="12"/>
          </p:nvPr>
        </p:nvSpPr>
        <p:spPr/>
        <p:txBody>
          <a:bodyPr/>
          <a:lstStyle>
            <a:lvl1pPr>
              <a:defRPr/>
            </a:lvl1pPr>
          </a:lstStyle>
          <a:p>
            <a:pPr>
              <a:defRPr/>
            </a:pPr>
            <a:fld id="{7BC5D7D2-2B26-4416-AFC9-AB420B5FE4C3}" type="slidenum">
              <a:rPr lang="en-US"/>
              <a:pPr>
                <a:defRPr/>
              </a:pPr>
              <a:t>‹#›</a:t>
            </a:fld>
            <a:endParaRPr lang="en-US" dirty="0"/>
          </a:p>
        </p:txBody>
      </p:sp>
    </p:spTree>
    <p:extLst>
      <p:ext uri="{BB962C8B-B14F-4D97-AF65-F5344CB8AC3E}">
        <p14:creationId xmlns:p14="http://schemas.microsoft.com/office/powerpoint/2010/main" val="44840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 2017 NEEC</a:t>
            </a:r>
            <a:endParaRPr lang="en-US"/>
          </a:p>
        </p:txBody>
      </p:sp>
      <p:sp>
        <p:nvSpPr>
          <p:cNvPr id="5" name="Slide Number Placeholder 5"/>
          <p:cNvSpPr>
            <a:spLocks noGrp="1"/>
          </p:cNvSpPr>
          <p:nvPr>
            <p:ph type="sldNum" sz="quarter" idx="12"/>
          </p:nvPr>
        </p:nvSpPr>
        <p:spPr/>
        <p:txBody>
          <a:bodyPr/>
          <a:lstStyle>
            <a:lvl1pPr>
              <a:defRPr/>
            </a:lvl1pPr>
          </a:lstStyle>
          <a:p>
            <a:pPr>
              <a:defRPr/>
            </a:pPr>
            <a:fld id="{7998F067-701F-4A58-99CB-351B8CB6987C}" type="slidenum">
              <a:rPr lang="en-US"/>
              <a:pPr>
                <a:defRPr/>
              </a:pPr>
              <a:t>‹#›</a:t>
            </a:fld>
            <a:endParaRPr lang="en-US" dirty="0"/>
          </a:p>
        </p:txBody>
      </p:sp>
    </p:spTree>
    <p:extLst>
      <p:ext uri="{BB962C8B-B14F-4D97-AF65-F5344CB8AC3E}">
        <p14:creationId xmlns:p14="http://schemas.microsoft.com/office/powerpoint/2010/main" val="4188043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 2017 NEEC</a:t>
            </a:r>
            <a:endParaRPr lang="en-US"/>
          </a:p>
        </p:txBody>
      </p:sp>
      <p:sp>
        <p:nvSpPr>
          <p:cNvPr id="4" name="Slide Number Placeholder 5"/>
          <p:cNvSpPr>
            <a:spLocks noGrp="1"/>
          </p:cNvSpPr>
          <p:nvPr>
            <p:ph type="sldNum" sz="quarter" idx="12"/>
          </p:nvPr>
        </p:nvSpPr>
        <p:spPr/>
        <p:txBody>
          <a:bodyPr/>
          <a:lstStyle>
            <a:lvl1pPr>
              <a:defRPr/>
            </a:lvl1pPr>
          </a:lstStyle>
          <a:p>
            <a:pPr>
              <a:defRPr/>
            </a:pPr>
            <a:fld id="{F02A6BC2-9EE0-417D-A879-D27D305DC5B8}" type="slidenum">
              <a:rPr lang="en-US"/>
              <a:pPr>
                <a:defRPr/>
              </a:pPr>
              <a:t>‹#›</a:t>
            </a:fld>
            <a:endParaRPr lang="en-US" dirty="0"/>
          </a:p>
        </p:txBody>
      </p:sp>
    </p:spTree>
    <p:extLst>
      <p:ext uri="{BB962C8B-B14F-4D97-AF65-F5344CB8AC3E}">
        <p14:creationId xmlns:p14="http://schemas.microsoft.com/office/powerpoint/2010/main" val="4279678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 2017 NEEC</a:t>
            </a:r>
            <a:endParaRPr lang="en-US"/>
          </a:p>
        </p:txBody>
      </p:sp>
      <p:sp>
        <p:nvSpPr>
          <p:cNvPr id="7" name="Slide Number Placeholder 5"/>
          <p:cNvSpPr>
            <a:spLocks noGrp="1"/>
          </p:cNvSpPr>
          <p:nvPr>
            <p:ph type="sldNum" sz="quarter" idx="12"/>
          </p:nvPr>
        </p:nvSpPr>
        <p:spPr/>
        <p:txBody>
          <a:bodyPr/>
          <a:lstStyle>
            <a:lvl1pPr>
              <a:defRPr/>
            </a:lvl1pPr>
          </a:lstStyle>
          <a:p>
            <a:pPr>
              <a:defRPr/>
            </a:pPr>
            <a:fld id="{57F76CB5-4662-4DFA-85E7-5B72A0032651}" type="slidenum">
              <a:rPr lang="en-US"/>
              <a:pPr>
                <a:defRPr/>
              </a:pPr>
              <a:t>‹#›</a:t>
            </a:fld>
            <a:endParaRPr lang="en-US" dirty="0"/>
          </a:p>
        </p:txBody>
      </p:sp>
    </p:spTree>
    <p:extLst>
      <p:ext uri="{BB962C8B-B14F-4D97-AF65-F5344CB8AC3E}">
        <p14:creationId xmlns:p14="http://schemas.microsoft.com/office/powerpoint/2010/main" val="722618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 2017 NEEC</a:t>
            </a:r>
            <a:endParaRPr lang="en-US"/>
          </a:p>
        </p:txBody>
      </p:sp>
      <p:sp>
        <p:nvSpPr>
          <p:cNvPr id="7" name="Slide Number Placeholder 5"/>
          <p:cNvSpPr>
            <a:spLocks noGrp="1"/>
          </p:cNvSpPr>
          <p:nvPr>
            <p:ph type="sldNum" sz="quarter" idx="12"/>
          </p:nvPr>
        </p:nvSpPr>
        <p:spPr/>
        <p:txBody>
          <a:bodyPr/>
          <a:lstStyle>
            <a:lvl1pPr>
              <a:defRPr/>
            </a:lvl1pPr>
          </a:lstStyle>
          <a:p>
            <a:pPr>
              <a:defRPr/>
            </a:pPr>
            <a:fld id="{40367BDA-57FC-4D32-8B19-565F79DDF2C1}" type="slidenum">
              <a:rPr lang="en-US"/>
              <a:pPr>
                <a:defRPr/>
              </a:pPr>
              <a:t>‹#›</a:t>
            </a:fld>
            <a:endParaRPr lang="en-US" dirty="0"/>
          </a:p>
        </p:txBody>
      </p:sp>
    </p:spTree>
    <p:extLst>
      <p:ext uri="{BB962C8B-B14F-4D97-AF65-F5344CB8AC3E}">
        <p14:creationId xmlns:p14="http://schemas.microsoft.com/office/powerpoint/2010/main" val="2558222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 2017 NEEC</a:t>
            </a:r>
            <a:endParaRPr lang="en-US"/>
          </a:p>
        </p:txBody>
      </p:sp>
      <p:sp>
        <p:nvSpPr>
          <p:cNvPr id="6" name="Slide Number Placeholder 5"/>
          <p:cNvSpPr>
            <a:spLocks noGrp="1"/>
          </p:cNvSpPr>
          <p:nvPr>
            <p:ph type="sldNum" sz="quarter" idx="12"/>
          </p:nvPr>
        </p:nvSpPr>
        <p:spPr/>
        <p:txBody>
          <a:bodyPr/>
          <a:lstStyle>
            <a:lvl1pPr>
              <a:defRPr/>
            </a:lvl1pPr>
          </a:lstStyle>
          <a:p>
            <a:pPr>
              <a:defRPr/>
            </a:pPr>
            <a:fld id="{4DCED895-C6A3-4C9A-AFD1-07FD31161011}" type="slidenum">
              <a:rPr lang="en-US"/>
              <a:pPr>
                <a:defRPr/>
              </a:pPr>
              <a:t>‹#›</a:t>
            </a:fld>
            <a:endParaRPr lang="en-US" dirty="0"/>
          </a:p>
        </p:txBody>
      </p:sp>
    </p:spTree>
    <p:extLst>
      <p:ext uri="{BB962C8B-B14F-4D97-AF65-F5344CB8AC3E}">
        <p14:creationId xmlns:p14="http://schemas.microsoft.com/office/powerpoint/2010/main" val="2514861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 2017 NEEC</a:t>
            </a:r>
            <a:endParaRPr lang="en-US"/>
          </a:p>
        </p:txBody>
      </p:sp>
      <p:sp>
        <p:nvSpPr>
          <p:cNvPr id="6" name="Slide Number Placeholder 5"/>
          <p:cNvSpPr>
            <a:spLocks noGrp="1"/>
          </p:cNvSpPr>
          <p:nvPr>
            <p:ph type="sldNum" sz="quarter" idx="12"/>
          </p:nvPr>
        </p:nvSpPr>
        <p:spPr/>
        <p:txBody>
          <a:bodyPr/>
          <a:lstStyle>
            <a:lvl1pPr>
              <a:defRPr/>
            </a:lvl1pPr>
          </a:lstStyle>
          <a:p>
            <a:pPr>
              <a:defRPr/>
            </a:pPr>
            <a:fld id="{25CF6569-7981-4B07-AFE6-6ABEA71F44DF}" type="slidenum">
              <a:rPr lang="en-US"/>
              <a:pPr>
                <a:defRPr/>
              </a:pPr>
              <a:t>‹#›</a:t>
            </a:fld>
            <a:endParaRPr lang="en-US" dirty="0"/>
          </a:p>
        </p:txBody>
      </p:sp>
    </p:spTree>
    <p:extLst>
      <p:ext uri="{BB962C8B-B14F-4D97-AF65-F5344CB8AC3E}">
        <p14:creationId xmlns:p14="http://schemas.microsoft.com/office/powerpoint/2010/main" val="3501088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 2017 NEEC</a:t>
            </a:r>
            <a:endParaRPr lang="en-US"/>
          </a:p>
        </p:txBody>
      </p:sp>
      <p:sp>
        <p:nvSpPr>
          <p:cNvPr id="5" name="Slide Number Placeholder 5"/>
          <p:cNvSpPr>
            <a:spLocks noGrp="1"/>
          </p:cNvSpPr>
          <p:nvPr>
            <p:ph type="sldNum" sz="quarter" idx="12"/>
          </p:nvPr>
        </p:nvSpPr>
        <p:spPr/>
        <p:txBody>
          <a:bodyPr/>
          <a:lstStyle>
            <a:lvl1pPr>
              <a:defRPr/>
            </a:lvl1pPr>
          </a:lstStyle>
          <a:p>
            <a:pPr>
              <a:defRPr/>
            </a:pPr>
            <a:fld id="{EBC3EDF1-46C8-440B-8E98-D9656479DBDB}" type="slidenum">
              <a:rPr lang="en-US"/>
              <a:pPr>
                <a:defRPr/>
              </a:pPr>
              <a:t>‹#›</a:t>
            </a:fld>
            <a:endParaRPr lang="en-US" dirty="0"/>
          </a:p>
        </p:txBody>
      </p:sp>
    </p:spTree>
    <p:extLst>
      <p:ext uri="{BB962C8B-B14F-4D97-AF65-F5344CB8AC3E}">
        <p14:creationId xmlns:p14="http://schemas.microsoft.com/office/powerpoint/2010/main" val="2811613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03866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66276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7269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05966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5052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90304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66435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4321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558810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a:p>
        </p:txBody>
      </p:sp>
    </p:spTree>
    <p:extLst>
      <p:ext uri="{BB962C8B-B14F-4D97-AF65-F5344CB8AC3E}">
        <p14:creationId xmlns:p14="http://schemas.microsoft.com/office/powerpoint/2010/main" val="5009635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57390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a:t>Click to edit Master title style</a:t>
            </a:r>
          </a:p>
        </p:txBody>
      </p:sp>
      <p:sp>
        <p:nvSpPr>
          <p:cNvPr id="3" name="Content Placeholder 2"/>
          <p:cNvSpPr>
            <a:spLocks noGrp="1"/>
          </p:cNvSpPr>
          <p:nvPr>
            <p:ph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3308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4329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4112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170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Tree>
    <p:extLst>
      <p:ext uri="{BB962C8B-B14F-4D97-AF65-F5344CB8AC3E}">
        <p14:creationId xmlns:p14="http://schemas.microsoft.com/office/powerpoint/2010/main" val="3582642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06672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7936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7569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73055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54747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020905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4757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406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29504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21419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41627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722790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smtClean="0"/>
          </a:p>
        </p:txBody>
      </p:sp>
    </p:spTree>
    <p:extLst>
      <p:ext uri="{BB962C8B-B14F-4D97-AF65-F5344CB8AC3E}">
        <p14:creationId xmlns:p14="http://schemas.microsoft.com/office/powerpoint/2010/main" val="26312837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79160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2664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16923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9978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smtClean="0"/>
          </a:p>
        </p:txBody>
      </p:sp>
    </p:spTree>
    <p:extLst>
      <p:ext uri="{BB962C8B-B14F-4D97-AF65-F5344CB8AC3E}">
        <p14:creationId xmlns:p14="http://schemas.microsoft.com/office/powerpoint/2010/main" val="315759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8135375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3406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0373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2931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89139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7650" y="933450"/>
            <a:ext cx="8153400" cy="9906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a:p>
        </p:txBody>
      </p:sp>
    </p:spTree>
    <p:extLst>
      <p:ext uri="{BB962C8B-B14F-4D97-AF65-F5344CB8AC3E}">
        <p14:creationId xmlns:p14="http://schemas.microsoft.com/office/powerpoint/2010/main" val="386040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1.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7650" y="93345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Line 5"/>
          <p:cNvSpPr>
            <a:spLocks noChangeShapeType="1"/>
          </p:cNvSpPr>
          <p:nvPr/>
        </p:nvSpPr>
        <p:spPr bwMode="auto">
          <a:xfrm>
            <a:off x="381000" y="1752600"/>
            <a:ext cx="8178800" cy="0"/>
          </a:xfrm>
          <a:prstGeom prst="line">
            <a:avLst/>
          </a:prstGeom>
          <a:noFill/>
          <a:ln w="50800">
            <a:solidFill>
              <a:srgbClr val="FE9B0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003976" y="742977"/>
            <a:ext cx="1555824" cy="964658"/>
          </a:xfrm>
          <a:prstGeom prst="rect">
            <a:avLst/>
          </a:prstGeom>
        </p:spPr>
      </p:pic>
      <p:sp>
        <p:nvSpPr>
          <p:cNvPr id="2" name="TextBox 1"/>
          <p:cNvSpPr txBox="1"/>
          <p:nvPr userDrawn="1"/>
        </p:nvSpPr>
        <p:spPr>
          <a:xfrm>
            <a:off x="71500" y="6541603"/>
            <a:ext cx="2376264" cy="307777"/>
          </a:xfrm>
          <a:prstGeom prst="rect">
            <a:avLst/>
          </a:prstGeom>
          <a:noFill/>
        </p:spPr>
        <p:txBody>
          <a:bodyPr wrap="square" rtlCol="0">
            <a:spAutoFit/>
          </a:bodyPr>
          <a:lstStyle/>
          <a:p>
            <a:r>
              <a:rPr lang="en-US" sz="1400" dirty="0"/>
              <a:t>© 2012 NEEC</a:t>
            </a: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92" r:id="rId9"/>
    <p:sldLayoutId id="2147483693" r:id="rId10"/>
    <p:sldLayoutId id="2147483696" r:id="rId11"/>
    <p:sldLayoutId id="2147483697" r:id="rId12"/>
    <p:sldLayoutId id="2147483699" r:id="rId13"/>
    <p:sldLayoutId id="2147483700" r:id="rId14"/>
    <p:sldLayoutId id="2147483701" r:id="rId15"/>
    <p:sldLayoutId id="2147483702" r:id="rId16"/>
  </p:sldLayoutIdLst>
  <p:hf sldNum="0" hdr="0" dt="0"/>
  <p:txStyles>
    <p:titleStyle>
      <a:lvl1pPr algn="l" rtl="0" eaLnBrk="0" fontAlgn="base" hangingPunct="0">
        <a:spcBef>
          <a:spcPct val="0"/>
        </a:spcBef>
        <a:spcAft>
          <a:spcPct val="0"/>
        </a:spcAft>
        <a:defRPr sz="4000" b="1">
          <a:solidFill>
            <a:schemeClr val="tx2"/>
          </a:solidFill>
          <a:latin typeface="Times New Roman" pitchFamily="18" charset="0"/>
          <a:ea typeface="MS PGothic" pitchFamily="34" charset="-128"/>
          <a:cs typeface="MS PGothic"/>
        </a:defRPr>
      </a:lvl1pPr>
      <a:lvl2pPr algn="l" rtl="0" eaLnBrk="0" fontAlgn="base" hangingPunct="0">
        <a:spcBef>
          <a:spcPct val="0"/>
        </a:spcBef>
        <a:spcAft>
          <a:spcPct val="0"/>
        </a:spcAft>
        <a:defRPr sz="4000" b="1">
          <a:solidFill>
            <a:schemeClr val="tx2"/>
          </a:solidFill>
          <a:latin typeface="Times New Roman" pitchFamily="18" charset="0"/>
          <a:ea typeface="MS PGothic" pitchFamily="34" charset="-128"/>
          <a:cs typeface="MS PGothic"/>
        </a:defRPr>
      </a:lvl2pPr>
      <a:lvl3pPr algn="l" rtl="0" eaLnBrk="0" fontAlgn="base" hangingPunct="0">
        <a:spcBef>
          <a:spcPct val="0"/>
        </a:spcBef>
        <a:spcAft>
          <a:spcPct val="0"/>
        </a:spcAft>
        <a:defRPr sz="4000" b="1">
          <a:solidFill>
            <a:schemeClr val="tx2"/>
          </a:solidFill>
          <a:latin typeface="Times New Roman" pitchFamily="18" charset="0"/>
          <a:ea typeface="MS PGothic" pitchFamily="34" charset="-128"/>
          <a:cs typeface="MS PGothic"/>
        </a:defRPr>
      </a:lvl3pPr>
      <a:lvl4pPr algn="l" rtl="0" eaLnBrk="0" fontAlgn="base" hangingPunct="0">
        <a:spcBef>
          <a:spcPct val="0"/>
        </a:spcBef>
        <a:spcAft>
          <a:spcPct val="0"/>
        </a:spcAft>
        <a:defRPr sz="4000" b="1">
          <a:solidFill>
            <a:schemeClr val="tx2"/>
          </a:solidFill>
          <a:latin typeface="Times New Roman" pitchFamily="18" charset="0"/>
          <a:ea typeface="MS PGothic" pitchFamily="34" charset="-128"/>
          <a:cs typeface="MS PGothic"/>
        </a:defRPr>
      </a:lvl4pPr>
      <a:lvl5pPr algn="l" rtl="0" eaLnBrk="0" fontAlgn="base" hangingPunct="0">
        <a:spcBef>
          <a:spcPct val="0"/>
        </a:spcBef>
        <a:spcAft>
          <a:spcPct val="0"/>
        </a:spcAft>
        <a:defRPr sz="4000" b="1">
          <a:solidFill>
            <a:schemeClr val="tx2"/>
          </a:solidFill>
          <a:latin typeface="Times New Roman" pitchFamily="18" charset="0"/>
          <a:ea typeface="MS PGothic" pitchFamily="34" charset="-128"/>
          <a:cs typeface="MS PGothic"/>
        </a:defRPr>
      </a:lvl5pPr>
      <a:lvl6pPr marL="457200" algn="l" rtl="0" eaLnBrk="0" fontAlgn="base" hangingPunct="0">
        <a:spcBef>
          <a:spcPct val="0"/>
        </a:spcBef>
        <a:spcAft>
          <a:spcPct val="0"/>
        </a:spcAft>
        <a:defRPr sz="4000" b="1">
          <a:solidFill>
            <a:schemeClr val="tx2"/>
          </a:solidFill>
          <a:latin typeface="Arial" pitchFamily="74" charset="0"/>
        </a:defRPr>
      </a:lvl6pPr>
      <a:lvl7pPr marL="914400" algn="l" rtl="0" eaLnBrk="0" fontAlgn="base" hangingPunct="0">
        <a:spcBef>
          <a:spcPct val="0"/>
        </a:spcBef>
        <a:spcAft>
          <a:spcPct val="0"/>
        </a:spcAft>
        <a:defRPr sz="4000" b="1">
          <a:solidFill>
            <a:schemeClr val="tx2"/>
          </a:solidFill>
          <a:latin typeface="Arial" pitchFamily="74" charset="0"/>
        </a:defRPr>
      </a:lvl7pPr>
      <a:lvl8pPr marL="1371600" algn="l" rtl="0" eaLnBrk="0" fontAlgn="base" hangingPunct="0">
        <a:spcBef>
          <a:spcPct val="0"/>
        </a:spcBef>
        <a:spcAft>
          <a:spcPct val="0"/>
        </a:spcAft>
        <a:defRPr sz="4000" b="1">
          <a:solidFill>
            <a:schemeClr val="tx2"/>
          </a:solidFill>
          <a:latin typeface="Arial" pitchFamily="74" charset="0"/>
        </a:defRPr>
      </a:lvl8pPr>
      <a:lvl9pPr marL="1828800" algn="l" rtl="0" eaLnBrk="0" fontAlgn="base" hangingPunct="0">
        <a:spcBef>
          <a:spcPct val="0"/>
        </a:spcBef>
        <a:spcAft>
          <a:spcPct val="0"/>
        </a:spcAft>
        <a:defRPr sz="4000" b="1">
          <a:solidFill>
            <a:schemeClr val="tx2"/>
          </a:solidFill>
          <a:latin typeface="Arial" pitchFamily="74" charset="0"/>
        </a:defRPr>
      </a:lvl9pPr>
    </p:titleStyle>
    <p:bodyStyle>
      <a:lvl1pPr marL="342900" indent="-342900" algn="l" rtl="0" eaLnBrk="0" fontAlgn="base" hangingPunct="0">
        <a:spcBef>
          <a:spcPct val="20000"/>
        </a:spcBef>
        <a:spcAft>
          <a:spcPct val="0"/>
        </a:spcAft>
        <a:buChar char="•"/>
        <a:defRPr sz="2800">
          <a:solidFill>
            <a:schemeClr val="tx1"/>
          </a:solidFill>
          <a:latin typeface="Times New Roman" pitchFamily="18" charset="0"/>
          <a:ea typeface="MS PGothic" pitchFamily="34" charset="-128"/>
          <a:cs typeface="MS PGothic"/>
        </a:defRPr>
      </a:lvl1pPr>
      <a:lvl2pPr marL="742950" indent="-285750" algn="l" rtl="0" eaLnBrk="0" fontAlgn="base" hangingPunct="0">
        <a:spcBef>
          <a:spcPct val="20000"/>
        </a:spcBef>
        <a:spcAft>
          <a:spcPct val="0"/>
        </a:spcAft>
        <a:buClr>
          <a:schemeClr val="accent2"/>
        </a:buClr>
        <a:buSzPct val="60000"/>
        <a:buFont typeface="Monotype Sorts"/>
        <a:buChar char="n"/>
        <a:defRPr sz="2400">
          <a:solidFill>
            <a:schemeClr val="tx1"/>
          </a:solidFill>
          <a:latin typeface="Times New Roman" pitchFamily="18" charset="0"/>
          <a:ea typeface="MS PGothic" pitchFamily="34" charset="-128"/>
          <a:cs typeface="MS PGothic"/>
        </a:defRPr>
      </a:lvl2pPr>
      <a:lvl3pPr marL="1085850" indent="-228600" algn="l" rtl="0" eaLnBrk="0" fontAlgn="base" hangingPunct="0">
        <a:spcBef>
          <a:spcPct val="20000"/>
        </a:spcBef>
        <a:spcAft>
          <a:spcPct val="0"/>
        </a:spcAft>
        <a:buClr>
          <a:srgbClr val="FF0000"/>
        </a:buClr>
        <a:buSzPct val="70000"/>
        <a:buFont typeface="Monotype Sorts"/>
        <a:buChar char="l"/>
        <a:defRPr sz="2400">
          <a:solidFill>
            <a:schemeClr val="tx1"/>
          </a:solidFill>
          <a:latin typeface="Times New Roman" pitchFamily="18" charset="0"/>
          <a:ea typeface="MS PGothic" pitchFamily="34" charset="-128"/>
          <a:cs typeface="MS PGothic"/>
        </a:defRPr>
      </a:lvl3pPr>
      <a:lvl4pPr marL="1428750" indent="-228600" algn="l" rtl="0" eaLnBrk="0" fontAlgn="base" hangingPunct="0">
        <a:spcBef>
          <a:spcPct val="20000"/>
        </a:spcBef>
        <a:spcAft>
          <a:spcPct val="0"/>
        </a:spcAft>
        <a:buChar char="–"/>
        <a:defRPr sz="2000">
          <a:solidFill>
            <a:schemeClr val="tx1"/>
          </a:solidFill>
          <a:latin typeface="Times New Roman" pitchFamily="74" charset="0"/>
          <a:ea typeface="MS PGothic" pitchFamily="34" charset="-128"/>
          <a:cs typeface="MS PGothic"/>
        </a:defRPr>
      </a:lvl4pPr>
      <a:lvl5pPr marL="1771650" indent="-228600" algn="l" rtl="0" eaLnBrk="0" fontAlgn="base" hangingPunct="0">
        <a:spcBef>
          <a:spcPct val="20000"/>
        </a:spcBef>
        <a:spcAft>
          <a:spcPct val="0"/>
        </a:spcAft>
        <a:buChar char="»"/>
        <a:defRPr sz="2000">
          <a:solidFill>
            <a:schemeClr val="tx1"/>
          </a:solidFill>
          <a:latin typeface="Times New Roman" pitchFamily="74" charset="0"/>
          <a:ea typeface="MS PGothic" pitchFamily="34" charset="-128"/>
          <a:cs typeface="MS PGothic"/>
        </a:defRPr>
      </a:lvl5pPr>
      <a:lvl6pPr marL="2228850" indent="-228600" algn="l" rtl="0" eaLnBrk="0" fontAlgn="base" hangingPunct="0">
        <a:spcBef>
          <a:spcPct val="20000"/>
        </a:spcBef>
        <a:spcAft>
          <a:spcPct val="0"/>
        </a:spcAft>
        <a:buChar char="»"/>
        <a:defRPr sz="2000">
          <a:solidFill>
            <a:schemeClr val="tx1"/>
          </a:solidFill>
          <a:latin typeface="Times New Roman" pitchFamily="74" charset="0"/>
          <a:ea typeface="ＭＳ Ｐゴシック" pitchFamily="74" charset="-128"/>
        </a:defRPr>
      </a:lvl6pPr>
      <a:lvl7pPr marL="2686050" indent="-228600" algn="l" rtl="0" eaLnBrk="0" fontAlgn="base" hangingPunct="0">
        <a:spcBef>
          <a:spcPct val="20000"/>
        </a:spcBef>
        <a:spcAft>
          <a:spcPct val="0"/>
        </a:spcAft>
        <a:buChar char="»"/>
        <a:defRPr sz="2000">
          <a:solidFill>
            <a:schemeClr val="tx1"/>
          </a:solidFill>
          <a:latin typeface="Times New Roman" pitchFamily="74" charset="0"/>
          <a:ea typeface="ＭＳ Ｐゴシック" pitchFamily="74" charset="-128"/>
        </a:defRPr>
      </a:lvl7pPr>
      <a:lvl8pPr marL="3143250" indent="-228600" algn="l" rtl="0" eaLnBrk="0" fontAlgn="base" hangingPunct="0">
        <a:spcBef>
          <a:spcPct val="20000"/>
        </a:spcBef>
        <a:spcAft>
          <a:spcPct val="0"/>
        </a:spcAft>
        <a:buChar char="»"/>
        <a:defRPr sz="2000">
          <a:solidFill>
            <a:schemeClr val="tx1"/>
          </a:solidFill>
          <a:latin typeface="Times New Roman" pitchFamily="74" charset="0"/>
          <a:ea typeface="ＭＳ Ｐゴシック" pitchFamily="74" charset="-128"/>
        </a:defRPr>
      </a:lvl8pPr>
      <a:lvl9pPr marL="3600450" indent="-228600" algn="l" rtl="0" eaLnBrk="0" fontAlgn="base" hangingPunct="0">
        <a:spcBef>
          <a:spcPct val="20000"/>
        </a:spcBef>
        <a:spcAft>
          <a:spcPct val="0"/>
        </a:spcAft>
        <a:buChar char="»"/>
        <a:defRPr sz="2000">
          <a:solidFill>
            <a:schemeClr val="tx1"/>
          </a:solidFill>
          <a:latin typeface="Times New Roman" pitchFamily="74" charset="0"/>
          <a:ea typeface="ＭＳ Ｐゴシック" pitchFamily="7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MS PGothic" pitchFamily="34" charset="-128"/>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S PGothic" pitchFamily="34" charset="-128"/>
                <a:cs typeface="+mn-cs"/>
              </a:defRPr>
            </a:lvl1pPr>
          </a:lstStyle>
          <a:p>
            <a:pPr>
              <a:defRPr/>
            </a:pPr>
            <a:r>
              <a:rPr lang="en-US" smtClean="0"/>
              <a:t>(c) 2017 NEEC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MS PGothic" pitchFamily="34" charset="-128"/>
                <a:cs typeface="+mn-cs"/>
              </a:defRPr>
            </a:lvl1pPr>
          </a:lstStyle>
          <a:p>
            <a:pPr>
              <a:defRPr/>
            </a:pPr>
            <a:fld id="{5AF8E937-BEC6-4AA5-9ADB-E0D6C43B4AA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7650" y="93345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Line 5"/>
          <p:cNvSpPr>
            <a:spLocks noChangeShapeType="1"/>
          </p:cNvSpPr>
          <p:nvPr/>
        </p:nvSpPr>
        <p:spPr bwMode="auto">
          <a:xfrm>
            <a:off x="381000" y="1752600"/>
            <a:ext cx="8178800" cy="0"/>
          </a:xfrm>
          <a:prstGeom prst="line">
            <a:avLst/>
          </a:prstGeom>
          <a:noFill/>
          <a:ln w="50800">
            <a:solidFill>
              <a:srgbClr val="FE9B03"/>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003976" y="742977"/>
            <a:ext cx="1555824" cy="964658"/>
          </a:xfrm>
          <a:prstGeom prst="rect">
            <a:avLst/>
          </a:prstGeom>
        </p:spPr>
      </p:pic>
      <p:sp>
        <p:nvSpPr>
          <p:cNvPr id="2" name="TextBox 1"/>
          <p:cNvSpPr txBox="1"/>
          <p:nvPr userDrawn="1"/>
        </p:nvSpPr>
        <p:spPr>
          <a:xfrm>
            <a:off x="71500" y="6541603"/>
            <a:ext cx="2376264" cy="307777"/>
          </a:xfrm>
          <a:prstGeom prst="rect">
            <a:avLst/>
          </a:prstGeom>
          <a:noFill/>
        </p:spPr>
        <p:txBody>
          <a:bodyPr wrap="square" rtlCol="0">
            <a:spAutoFit/>
          </a:bodyPr>
          <a:lstStyle/>
          <a:p>
            <a:r>
              <a:rPr lang="en-US" sz="1400" dirty="0">
                <a:solidFill>
                  <a:srgbClr val="000000"/>
                </a:solidFill>
              </a:rPr>
              <a:t>© 2012 NEEC</a:t>
            </a:r>
          </a:p>
        </p:txBody>
      </p:sp>
    </p:spTree>
    <p:extLst>
      <p:ext uri="{BB962C8B-B14F-4D97-AF65-F5344CB8AC3E}">
        <p14:creationId xmlns:p14="http://schemas.microsoft.com/office/powerpoint/2010/main" val="152738371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Lst>
  <p:txStyles>
    <p:titleStyle>
      <a:lvl1pPr algn="l" rtl="0" eaLnBrk="0" fontAlgn="base" hangingPunct="0">
        <a:spcBef>
          <a:spcPct val="0"/>
        </a:spcBef>
        <a:spcAft>
          <a:spcPct val="0"/>
        </a:spcAft>
        <a:defRPr sz="4000" b="1">
          <a:solidFill>
            <a:schemeClr val="tx2"/>
          </a:solidFill>
          <a:latin typeface="Times New Roman" pitchFamily="18" charset="0"/>
          <a:ea typeface="MS PGothic" pitchFamily="34" charset="-128"/>
          <a:cs typeface="MS PGothic"/>
        </a:defRPr>
      </a:lvl1pPr>
      <a:lvl2pPr algn="l" rtl="0" eaLnBrk="0" fontAlgn="base" hangingPunct="0">
        <a:spcBef>
          <a:spcPct val="0"/>
        </a:spcBef>
        <a:spcAft>
          <a:spcPct val="0"/>
        </a:spcAft>
        <a:defRPr sz="4000" b="1">
          <a:solidFill>
            <a:schemeClr val="tx2"/>
          </a:solidFill>
          <a:latin typeface="Times New Roman" pitchFamily="18" charset="0"/>
          <a:ea typeface="MS PGothic" pitchFamily="34" charset="-128"/>
          <a:cs typeface="MS PGothic"/>
        </a:defRPr>
      </a:lvl2pPr>
      <a:lvl3pPr algn="l" rtl="0" eaLnBrk="0" fontAlgn="base" hangingPunct="0">
        <a:spcBef>
          <a:spcPct val="0"/>
        </a:spcBef>
        <a:spcAft>
          <a:spcPct val="0"/>
        </a:spcAft>
        <a:defRPr sz="4000" b="1">
          <a:solidFill>
            <a:schemeClr val="tx2"/>
          </a:solidFill>
          <a:latin typeface="Times New Roman" pitchFamily="18" charset="0"/>
          <a:ea typeface="MS PGothic" pitchFamily="34" charset="-128"/>
          <a:cs typeface="MS PGothic"/>
        </a:defRPr>
      </a:lvl3pPr>
      <a:lvl4pPr algn="l" rtl="0" eaLnBrk="0" fontAlgn="base" hangingPunct="0">
        <a:spcBef>
          <a:spcPct val="0"/>
        </a:spcBef>
        <a:spcAft>
          <a:spcPct val="0"/>
        </a:spcAft>
        <a:defRPr sz="4000" b="1">
          <a:solidFill>
            <a:schemeClr val="tx2"/>
          </a:solidFill>
          <a:latin typeface="Times New Roman" pitchFamily="18" charset="0"/>
          <a:ea typeface="MS PGothic" pitchFamily="34" charset="-128"/>
          <a:cs typeface="MS PGothic"/>
        </a:defRPr>
      </a:lvl4pPr>
      <a:lvl5pPr algn="l" rtl="0" eaLnBrk="0" fontAlgn="base" hangingPunct="0">
        <a:spcBef>
          <a:spcPct val="0"/>
        </a:spcBef>
        <a:spcAft>
          <a:spcPct val="0"/>
        </a:spcAft>
        <a:defRPr sz="4000" b="1">
          <a:solidFill>
            <a:schemeClr val="tx2"/>
          </a:solidFill>
          <a:latin typeface="Times New Roman" pitchFamily="18" charset="0"/>
          <a:ea typeface="MS PGothic" pitchFamily="34" charset="-128"/>
          <a:cs typeface="MS PGothic"/>
        </a:defRPr>
      </a:lvl5pPr>
      <a:lvl6pPr marL="457200" algn="l" rtl="0" eaLnBrk="0" fontAlgn="base" hangingPunct="0">
        <a:spcBef>
          <a:spcPct val="0"/>
        </a:spcBef>
        <a:spcAft>
          <a:spcPct val="0"/>
        </a:spcAft>
        <a:defRPr sz="4000" b="1">
          <a:solidFill>
            <a:schemeClr val="tx2"/>
          </a:solidFill>
          <a:latin typeface="Arial" pitchFamily="74" charset="0"/>
        </a:defRPr>
      </a:lvl6pPr>
      <a:lvl7pPr marL="914400" algn="l" rtl="0" eaLnBrk="0" fontAlgn="base" hangingPunct="0">
        <a:spcBef>
          <a:spcPct val="0"/>
        </a:spcBef>
        <a:spcAft>
          <a:spcPct val="0"/>
        </a:spcAft>
        <a:defRPr sz="4000" b="1">
          <a:solidFill>
            <a:schemeClr val="tx2"/>
          </a:solidFill>
          <a:latin typeface="Arial" pitchFamily="74" charset="0"/>
        </a:defRPr>
      </a:lvl7pPr>
      <a:lvl8pPr marL="1371600" algn="l" rtl="0" eaLnBrk="0" fontAlgn="base" hangingPunct="0">
        <a:spcBef>
          <a:spcPct val="0"/>
        </a:spcBef>
        <a:spcAft>
          <a:spcPct val="0"/>
        </a:spcAft>
        <a:defRPr sz="4000" b="1">
          <a:solidFill>
            <a:schemeClr val="tx2"/>
          </a:solidFill>
          <a:latin typeface="Arial" pitchFamily="74" charset="0"/>
        </a:defRPr>
      </a:lvl8pPr>
      <a:lvl9pPr marL="1828800" algn="l" rtl="0" eaLnBrk="0" fontAlgn="base" hangingPunct="0">
        <a:spcBef>
          <a:spcPct val="0"/>
        </a:spcBef>
        <a:spcAft>
          <a:spcPct val="0"/>
        </a:spcAft>
        <a:defRPr sz="4000" b="1">
          <a:solidFill>
            <a:schemeClr val="tx2"/>
          </a:solidFill>
          <a:latin typeface="Arial" pitchFamily="74" charset="0"/>
        </a:defRPr>
      </a:lvl9pPr>
    </p:titleStyle>
    <p:bodyStyle>
      <a:lvl1pPr marL="342900" indent="-342900" algn="l" rtl="0" eaLnBrk="0" fontAlgn="base" hangingPunct="0">
        <a:spcBef>
          <a:spcPct val="20000"/>
        </a:spcBef>
        <a:spcAft>
          <a:spcPct val="0"/>
        </a:spcAft>
        <a:buChar char="•"/>
        <a:defRPr sz="2800">
          <a:solidFill>
            <a:schemeClr val="tx1"/>
          </a:solidFill>
          <a:latin typeface="Times New Roman" pitchFamily="18" charset="0"/>
          <a:ea typeface="MS PGothic" pitchFamily="34" charset="-128"/>
          <a:cs typeface="MS PGothic"/>
        </a:defRPr>
      </a:lvl1pPr>
      <a:lvl2pPr marL="742950" indent="-285750" algn="l" rtl="0" eaLnBrk="0" fontAlgn="base" hangingPunct="0">
        <a:spcBef>
          <a:spcPct val="20000"/>
        </a:spcBef>
        <a:spcAft>
          <a:spcPct val="0"/>
        </a:spcAft>
        <a:buClr>
          <a:schemeClr val="accent2"/>
        </a:buClr>
        <a:buSzPct val="60000"/>
        <a:buFont typeface="Monotype Sorts"/>
        <a:buChar char="n"/>
        <a:defRPr sz="2400">
          <a:solidFill>
            <a:schemeClr val="tx1"/>
          </a:solidFill>
          <a:latin typeface="Times New Roman" pitchFamily="18" charset="0"/>
          <a:ea typeface="MS PGothic" pitchFamily="34" charset="-128"/>
          <a:cs typeface="MS PGothic"/>
        </a:defRPr>
      </a:lvl2pPr>
      <a:lvl3pPr marL="1085850" indent="-228600" algn="l" rtl="0" eaLnBrk="0" fontAlgn="base" hangingPunct="0">
        <a:spcBef>
          <a:spcPct val="20000"/>
        </a:spcBef>
        <a:spcAft>
          <a:spcPct val="0"/>
        </a:spcAft>
        <a:buClr>
          <a:srgbClr val="FF0000"/>
        </a:buClr>
        <a:buSzPct val="70000"/>
        <a:buFont typeface="Monotype Sorts"/>
        <a:buChar char="l"/>
        <a:defRPr sz="2400">
          <a:solidFill>
            <a:schemeClr val="tx1"/>
          </a:solidFill>
          <a:latin typeface="Times New Roman" pitchFamily="18" charset="0"/>
          <a:ea typeface="MS PGothic" pitchFamily="34" charset="-128"/>
          <a:cs typeface="MS PGothic"/>
        </a:defRPr>
      </a:lvl3pPr>
      <a:lvl4pPr marL="1428750" indent="-228600" algn="l" rtl="0" eaLnBrk="0" fontAlgn="base" hangingPunct="0">
        <a:spcBef>
          <a:spcPct val="20000"/>
        </a:spcBef>
        <a:spcAft>
          <a:spcPct val="0"/>
        </a:spcAft>
        <a:buChar char="–"/>
        <a:defRPr sz="2000">
          <a:solidFill>
            <a:schemeClr val="tx1"/>
          </a:solidFill>
          <a:latin typeface="Times New Roman" pitchFamily="74" charset="0"/>
          <a:ea typeface="MS PGothic" pitchFamily="34" charset="-128"/>
          <a:cs typeface="MS PGothic"/>
        </a:defRPr>
      </a:lvl4pPr>
      <a:lvl5pPr marL="1771650" indent="-228600" algn="l" rtl="0" eaLnBrk="0" fontAlgn="base" hangingPunct="0">
        <a:spcBef>
          <a:spcPct val="20000"/>
        </a:spcBef>
        <a:spcAft>
          <a:spcPct val="0"/>
        </a:spcAft>
        <a:buChar char="»"/>
        <a:defRPr sz="2000">
          <a:solidFill>
            <a:schemeClr val="tx1"/>
          </a:solidFill>
          <a:latin typeface="Times New Roman" pitchFamily="74" charset="0"/>
          <a:ea typeface="MS PGothic" pitchFamily="34" charset="-128"/>
          <a:cs typeface="MS PGothic"/>
        </a:defRPr>
      </a:lvl5pPr>
      <a:lvl6pPr marL="2228850" indent="-228600" algn="l" rtl="0" eaLnBrk="0" fontAlgn="base" hangingPunct="0">
        <a:spcBef>
          <a:spcPct val="20000"/>
        </a:spcBef>
        <a:spcAft>
          <a:spcPct val="0"/>
        </a:spcAft>
        <a:buChar char="»"/>
        <a:defRPr sz="2000">
          <a:solidFill>
            <a:schemeClr val="tx1"/>
          </a:solidFill>
          <a:latin typeface="Times New Roman" pitchFamily="74" charset="0"/>
          <a:ea typeface="ＭＳ Ｐゴシック" pitchFamily="74" charset="-128"/>
        </a:defRPr>
      </a:lvl6pPr>
      <a:lvl7pPr marL="2686050" indent="-228600" algn="l" rtl="0" eaLnBrk="0" fontAlgn="base" hangingPunct="0">
        <a:spcBef>
          <a:spcPct val="20000"/>
        </a:spcBef>
        <a:spcAft>
          <a:spcPct val="0"/>
        </a:spcAft>
        <a:buChar char="»"/>
        <a:defRPr sz="2000">
          <a:solidFill>
            <a:schemeClr val="tx1"/>
          </a:solidFill>
          <a:latin typeface="Times New Roman" pitchFamily="74" charset="0"/>
          <a:ea typeface="ＭＳ Ｐゴシック" pitchFamily="74" charset="-128"/>
        </a:defRPr>
      </a:lvl7pPr>
      <a:lvl8pPr marL="3143250" indent="-228600" algn="l" rtl="0" eaLnBrk="0" fontAlgn="base" hangingPunct="0">
        <a:spcBef>
          <a:spcPct val="20000"/>
        </a:spcBef>
        <a:spcAft>
          <a:spcPct val="0"/>
        </a:spcAft>
        <a:buChar char="»"/>
        <a:defRPr sz="2000">
          <a:solidFill>
            <a:schemeClr val="tx1"/>
          </a:solidFill>
          <a:latin typeface="Times New Roman" pitchFamily="74" charset="0"/>
          <a:ea typeface="ＭＳ Ｐゴシック" pitchFamily="74" charset="-128"/>
        </a:defRPr>
      </a:lvl8pPr>
      <a:lvl9pPr marL="3600450" indent="-228600" algn="l" rtl="0" eaLnBrk="0" fontAlgn="base" hangingPunct="0">
        <a:spcBef>
          <a:spcPct val="20000"/>
        </a:spcBef>
        <a:spcAft>
          <a:spcPct val="0"/>
        </a:spcAft>
        <a:buChar char="»"/>
        <a:defRPr sz="2000">
          <a:solidFill>
            <a:schemeClr val="tx1"/>
          </a:solidFill>
          <a:latin typeface="Times New Roman" pitchFamily="74" charset="0"/>
          <a:ea typeface="ＭＳ Ｐゴシック" pitchFamily="7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7650" y="93345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Line 5"/>
          <p:cNvSpPr>
            <a:spLocks noChangeShapeType="1"/>
          </p:cNvSpPr>
          <p:nvPr/>
        </p:nvSpPr>
        <p:spPr bwMode="auto">
          <a:xfrm>
            <a:off x="381000" y="1752600"/>
            <a:ext cx="8178800" cy="0"/>
          </a:xfrm>
          <a:prstGeom prst="line">
            <a:avLst/>
          </a:prstGeom>
          <a:noFill/>
          <a:ln w="50800">
            <a:solidFill>
              <a:srgbClr val="FE9B03"/>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003976" y="742977"/>
            <a:ext cx="1555824" cy="964658"/>
          </a:xfrm>
          <a:prstGeom prst="rect">
            <a:avLst/>
          </a:prstGeom>
        </p:spPr>
      </p:pic>
      <p:sp>
        <p:nvSpPr>
          <p:cNvPr id="2" name="TextBox 1"/>
          <p:cNvSpPr txBox="1"/>
          <p:nvPr userDrawn="1"/>
        </p:nvSpPr>
        <p:spPr>
          <a:xfrm>
            <a:off x="71500" y="6541603"/>
            <a:ext cx="2376264" cy="307777"/>
          </a:xfrm>
          <a:prstGeom prst="rect">
            <a:avLst/>
          </a:prstGeom>
          <a:noFill/>
        </p:spPr>
        <p:txBody>
          <a:bodyPr wrap="square" rtlCol="0">
            <a:spAutoFit/>
          </a:bodyPr>
          <a:lstStyle/>
          <a:p>
            <a:r>
              <a:rPr lang="en-US" sz="1400" dirty="0" smtClean="0">
                <a:solidFill>
                  <a:srgbClr val="000000"/>
                </a:solidFill>
              </a:rPr>
              <a:t>© 2012 NEEC</a:t>
            </a:r>
            <a:endParaRPr lang="en-US" sz="1400" dirty="0">
              <a:solidFill>
                <a:srgbClr val="000000"/>
              </a:solidFill>
            </a:endParaRPr>
          </a:p>
        </p:txBody>
      </p:sp>
    </p:spTree>
    <p:extLst>
      <p:ext uri="{BB962C8B-B14F-4D97-AF65-F5344CB8AC3E}">
        <p14:creationId xmlns:p14="http://schemas.microsoft.com/office/powerpoint/2010/main" val="301633807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Lst>
  <p:timing>
    <p:tnLst>
      <p:par>
        <p:cTn id="1" dur="indefinite" restart="never" nodeType="tmRoot"/>
      </p:par>
    </p:tnLst>
  </p:timing>
  <p:txStyles>
    <p:titleStyle>
      <a:lvl1pPr algn="l" rtl="0" eaLnBrk="0" fontAlgn="base" hangingPunct="0">
        <a:spcBef>
          <a:spcPct val="0"/>
        </a:spcBef>
        <a:spcAft>
          <a:spcPct val="0"/>
        </a:spcAft>
        <a:defRPr sz="4000" b="1">
          <a:solidFill>
            <a:schemeClr val="tx2"/>
          </a:solidFill>
          <a:latin typeface="Times New Roman" pitchFamily="18" charset="0"/>
          <a:ea typeface="MS PGothic" pitchFamily="34" charset="-128"/>
          <a:cs typeface="MS PGothic"/>
        </a:defRPr>
      </a:lvl1pPr>
      <a:lvl2pPr algn="l" rtl="0" eaLnBrk="0" fontAlgn="base" hangingPunct="0">
        <a:spcBef>
          <a:spcPct val="0"/>
        </a:spcBef>
        <a:spcAft>
          <a:spcPct val="0"/>
        </a:spcAft>
        <a:defRPr sz="4000" b="1">
          <a:solidFill>
            <a:schemeClr val="tx2"/>
          </a:solidFill>
          <a:latin typeface="Times New Roman" pitchFamily="18" charset="0"/>
          <a:ea typeface="MS PGothic" pitchFamily="34" charset="-128"/>
          <a:cs typeface="MS PGothic"/>
        </a:defRPr>
      </a:lvl2pPr>
      <a:lvl3pPr algn="l" rtl="0" eaLnBrk="0" fontAlgn="base" hangingPunct="0">
        <a:spcBef>
          <a:spcPct val="0"/>
        </a:spcBef>
        <a:spcAft>
          <a:spcPct val="0"/>
        </a:spcAft>
        <a:defRPr sz="4000" b="1">
          <a:solidFill>
            <a:schemeClr val="tx2"/>
          </a:solidFill>
          <a:latin typeface="Times New Roman" pitchFamily="18" charset="0"/>
          <a:ea typeface="MS PGothic" pitchFamily="34" charset="-128"/>
          <a:cs typeface="MS PGothic"/>
        </a:defRPr>
      </a:lvl3pPr>
      <a:lvl4pPr algn="l" rtl="0" eaLnBrk="0" fontAlgn="base" hangingPunct="0">
        <a:spcBef>
          <a:spcPct val="0"/>
        </a:spcBef>
        <a:spcAft>
          <a:spcPct val="0"/>
        </a:spcAft>
        <a:defRPr sz="4000" b="1">
          <a:solidFill>
            <a:schemeClr val="tx2"/>
          </a:solidFill>
          <a:latin typeface="Times New Roman" pitchFamily="18" charset="0"/>
          <a:ea typeface="MS PGothic" pitchFamily="34" charset="-128"/>
          <a:cs typeface="MS PGothic"/>
        </a:defRPr>
      </a:lvl4pPr>
      <a:lvl5pPr algn="l" rtl="0" eaLnBrk="0" fontAlgn="base" hangingPunct="0">
        <a:spcBef>
          <a:spcPct val="0"/>
        </a:spcBef>
        <a:spcAft>
          <a:spcPct val="0"/>
        </a:spcAft>
        <a:defRPr sz="4000" b="1">
          <a:solidFill>
            <a:schemeClr val="tx2"/>
          </a:solidFill>
          <a:latin typeface="Times New Roman" pitchFamily="18" charset="0"/>
          <a:ea typeface="MS PGothic" pitchFamily="34" charset="-128"/>
          <a:cs typeface="MS PGothic"/>
        </a:defRPr>
      </a:lvl5pPr>
      <a:lvl6pPr marL="457200" algn="l" rtl="0" eaLnBrk="0" fontAlgn="base" hangingPunct="0">
        <a:spcBef>
          <a:spcPct val="0"/>
        </a:spcBef>
        <a:spcAft>
          <a:spcPct val="0"/>
        </a:spcAft>
        <a:defRPr sz="4000" b="1">
          <a:solidFill>
            <a:schemeClr val="tx2"/>
          </a:solidFill>
          <a:latin typeface="Arial" pitchFamily="74" charset="0"/>
        </a:defRPr>
      </a:lvl6pPr>
      <a:lvl7pPr marL="914400" algn="l" rtl="0" eaLnBrk="0" fontAlgn="base" hangingPunct="0">
        <a:spcBef>
          <a:spcPct val="0"/>
        </a:spcBef>
        <a:spcAft>
          <a:spcPct val="0"/>
        </a:spcAft>
        <a:defRPr sz="4000" b="1">
          <a:solidFill>
            <a:schemeClr val="tx2"/>
          </a:solidFill>
          <a:latin typeface="Arial" pitchFamily="74" charset="0"/>
        </a:defRPr>
      </a:lvl7pPr>
      <a:lvl8pPr marL="1371600" algn="l" rtl="0" eaLnBrk="0" fontAlgn="base" hangingPunct="0">
        <a:spcBef>
          <a:spcPct val="0"/>
        </a:spcBef>
        <a:spcAft>
          <a:spcPct val="0"/>
        </a:spcAft>
        <a:defRPr sz="4000" b="1">
          <a:solidFill>
            <a:schemeClr val="tx2"/>
          </a:solidFill>
          <a:latin typeface="Arial" pitchFamily="74" charset="0"/>
        </a:defRPr>
      </a:lvl8pPr>
      <a:lvl9pPr marL="1828800" algn="l" rtl="0" eaLnBrk="0" fontAlgn="base" hangingPunct="0">
        <a:spcBef>
          <a:spcPct val="0"/>
        </a:spcBef>
        <a:spcAft>
          <a:spcPct val="0"/>
        </a:spcAft>
        <a:defRPr sz="4000" b="1">
          <a:solidFill>
            <a:schemeClr val="tx2"/>
          </a:solidFill>
          <a:latin typeface="Arial" pitchFamily="74" charset="0"/>
        </a:defRPr>
      </a:lvl9pPr>
    </p:titleStyle>
    <p:bodyStyle>
      <a:lvl1pPr marL="342900" indent="-342900" algn="l" rtl="0" eaLnBrk="0" fontAlgn="base" hangingPunct="0">
        <a:spcBef>
          <a:spcPct val="20000"/>
        </a:spcBef>
        <a:spcAft>
          <a:spcPct val="0"/>
        </a:spcAft>
        <a:buChar char="•"/>
        <a:defRPr sz="2800">
          <a:solidFill>
            <a:schemeClr val="tx1"/>
          </a:solidFill>
          <a:latin typeface="Times New Roman" pitchFamily="18" charset="0"/>
          <a:ea typeface="MS PGothic" pitchFamily="34" charset="-128"/>
          <a:cs typeface="MS PGothic"/>
        </a:defRPr>
      </a:lvl1pPr>
      <a:lvl2pPr marL="742950" indent="-285750" algn="l" rtl="0" eaLnBrk="0" fontAlgn="base" hangingPunct="0">
        <a:spcBef>
          <a:spcPct val="20000"/>
        </a:spcBef>
        <a:spcAft>
          <a:spcPct val="0"/>
        </a:spcAft>
        <a:buClr>
          <a:schemeClr val="accent2"/>
        </a:buClr>
        <a:buSzPct val="60000"/>
        <a:buFont typeface="Monotype Sorts"/>
        <a:buChar char="n"/>
        <a:defRPr sz="2400">
          <a:solidFill>
            <a:schemeClr val="tx1"/>
          </a:solidFill>
          <a:latin typeface="Times New Roman" pitchFamily="18" charset="0"/>
          <a:ea typeface="MS PGothic" pitchFamily="34" charset="-128"/>
          <a:cs typeface="MS PGothic"/>
        </a:defRPr>
      </a:lvl2pPr>
      <a:lvl3pPr marL="1085850" indent="-228600" algn="l" rtl="0" eaLnBrk="0" fontAlgn="base" hangingPunct="0">
        <a:spcBef>
          <a:spcPct val="20000"/>
        </a:spcBef>
        <a:spcAft>
          <a:spcPct val="0"/>
        </a:spcAft>
        <a:buClr>
          <a:srgbClr val="FF0000"/>
        </a:buClr>
        <a:buSzPct val="70000"/>
        <a:buFont typeface="Monotype Sorts"/>
        <a:buChar char="l"/>
        <a:defRPr sz="2400">
          <a:solidFill>
            <a:schemeClr val="tx1"/>
          </a:solidFill>
          <a:latin typeface="Times New Roman" pitchFamily="18" charset="0"/>
          <a:ea typeface="MS PGothic" pitchFamily="34" charset="-128"/>
          <a:cs typeface="MS PGothic"/>
        </a:defRPr>
      </a:lvl3pPr>
      <a:lvl4pPr marL="1428750" indent="-228600" algn="l" rtl="0" eaLnBrk="0" fontAlgn="base" hangingPunct="0">
        <a:spcBef>
          <a:spcPct val="20000"/>
        </a:spcBef>
        <a:spcAft>
          <a:spcPct val="0"/>
        </a:spcAft>
        <a:buChar char="–"/>
        <a:defRPr sz="2000">
          <a:solidFill>
            <a:schemeClr val="tx1"/>
          </a:solidFill>
          <a:latin typeface="Times New Roman" pitchFamily="74" charset="0"/>
          <a:ea typeface="MS PGothic" pitchFamily="34" charset="-128"/>
          <a:cs typeface="MS PGothic"/>
        </a:defRPr>
      </a:lvl4pPr>
      <a:lvl5pPr marL="1771650" indent="-228600" algn="l" rtl="0" eaLnBrk="0" fontAlgn="base" hangingPunct="0">
        <a:spcBef>
          <a:spcPct val="20000"/>
        </a:spcBef>
        <a:spcAft>
          <a:spcPct val="0"/>
        </a:spcAft>
        <a:buChar char="»"/>
        <a:defRPr sz="2000">
          <a:solidFill>
            <a:schemeClr val="tx1"/>
          </a:solidFill>
          <a:latin typeface="Times New Roman" pitchFamily="74" charset="0"/>
          <a:ea typeface="MS PGothic" pitchFamily="34" charset="-128"/>
          <a:cs typeface="MS PGothic"/>
        </a:defRPr>
      </a:lvl5pPr>
      <a:lvl6pPr marL="2228850" indent="-228600" algn="l" rtl="0" eaLnBrk="0" fontAlgn="base" hangingPunct="0">
        <a:spcBef>
          <a:spcPct val="20000"/>
        </a:spcBef>
        <a:spcAft>
          <a:spcPct val="0"/>
        </a:spcAft>
        <a:buChar char="»"/>
        <a:defRPr sz="2000">
          <a:solidFill>
            <a:schemeClr val="tx1"/>
          </a:solidFill>
          <a:latin typeface="Times New Roman" pitchFamily="74" charset="0"/>
          <a:ea typeface="ＭＳ Ｐゴシック" pitchFamily="74" charset="-128"/>
        </a:defRPr>
      </a:lvl6pPr>
      <a:lvl7pPr marL="2686050" indent="-228600" algn="l" rtl="0" eaLnBrk="0" fontAlgn="base" hangingPunct="0">
        <a:spcBef>
          <a:spcPct val="20000"/>
        </a:spcBef>
        <a:spcAft>
          <a:spcPct val="0"/>
        </a:spcAft>
        <a:buChar char="»"/>
        <a:defRPr sz="2000">
          <a:solidFill>
            <a:schemeClr val="tx1"/>
          </a:solidFill>
          <a:latin typeface="Times New Roman" pitchFamily="74" charset="0"/>
          <a:ea typeface="ＭＳ Ｐゴシック" pitchFamily="74" charset="-128"/>
        </a:defRPr>
      </a:lvl7pPr>
      <a:lvl8pPr marL="3143250" indent="-228600" algn="l" rtl="0" eaLnBrk="0" fontAlgn="base" hangingPunct="0">
        <a:spcBef>
          <a:spcPct val="20000"/>
        </a:spcBef>
        <a:spcAft>
          <a:spcPct val="0"/>
        </a:spcAft>
        <a:buChar char="»"/>
        <a:defRPr sz="2000">
          <a:solidFill>
            <a:schemeClr val="tx1"/>
          </a:solidFill>
          <a:latin typeface="Times New Roman" pitchFamily="74" charset="0"/>
          <a:ea typeface="ＭＳ Ｐゴシック" pitchFamily="74" charset="-128"/>
        </a:defRPr>
      </a:lvl8pPr>
      <a:lvl9pPr marL="3600450" indent="-228600" algn="l" rtl="0" eaLnBrk="0" fontAlgn="base" hangingPunct="0">
        <a:spcBef>
          <a:spcPct val="20000"/>
        </a:spcBef>
        <a:spcAft>
          <a:spcPct val="0"/>
        </a:spcAft>
        <a:buChar char="»"/>
        <a:defRPr sz="2000">
          <a:solidFill>
            <a:schemeClr val="tx1"/>
          </a:solidFill>
          <a:latin typeface="Times New Roman" pitchFamily="74" charset="0"/>
          <a:ea typeface="ＭＳ Ｐゴシック" pitchFamily="7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p:cNvSpPr txBox="1">
            <a:spLocks noChangeArrowheads="1"/>
          </p:cNvSpPr>
          <p:nvPr/>
        </p:nvSpPr>
        <p:spPr bwMode="auto">
          <a:xfrm>
            <a:off x="599555" y="2024844"/>
            <a:ext cx="7884876" cy="460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Book Antiqua" pitchFamily="18" charset="0"/>
                <a:ea typeface="MS PGothic" pitchFamily="34" charset="-128"/>
              </a:defRPr>
            </a:lvl1pPr>
            <a:lvl2pPr marL="742950" indent="-285750" eaLnBrk="0" hangingPunct="0">
              <a:defRPr sz="2400">
                <a:solidFill>
                  <a:schemeClr val="tx1"/>
                </a:solidFill>
                <a:latin typeface="Book Antiqua" pitchFamily="18" charset="0"/>
                <a:ea typeface="MS PGothic" pitchFamily="34" charset="-128"/>
              </a:defRPr>
            </a:lvl2pPr>
            <a:lvl3pPr marL="1143000" indent="-228600" eaLnBrk="0" hangingPunct="0">
              <a:defRPr sz="2400">
                <a:solidFill>
                  <a:schemeClr val="tx1"/>
                </a:solidFill>
                <a:latin typeface="Book Antiqua" pitchFamily="18" charset="0"/>
                <a:ea typeface="MS PGothic" pitchFamily="34" charset="-128"/>
              </a:defRPr>
            </a:lvl3pPr>
            <a:lvl4pPr marL="1600200" indent="-228600" eaLnBrk="0" hangingPunct="0">
              <a:defRPr sz="2400">
                <a:solidFill>
                  <a:schemeClr val="tx1"/>
                </a:solidFill>
                <a:latin typeface="Book Antiqua" pitchFamily="18" charset="0"/>
                <a:ea typeface="MS PGothic" pitchFamily="34" charset="-128"/>
              </a:defRPr>
            </a:lvl4pPr>
            <a:lvl5pPr marL="2057400" indent="-228600" eaLnBrk="0" hangingPunct="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lgn="ctr" eaLnBrk="1" hangingPunct="1"/>
            <a:r>
              <a:rPr lang="en-US" sz="4000" b="1" dirty="0">
                <a:solidFill>
                  <a:srgbClr val="000000"/>
                </a:solidFill>
                <a:latin typeface="Times New Roman" pitchFamily="18" charset="0"/>
                <a:cs typeface="Times New Roman" pitchFamily="18" charset="0"/>
              </a:rPr>
              <a:t>BOC 2001 Supplemental Reading</a:t>
            </a:r>
          </a:p>
          <a:p>
            <a:pPr algn="ctr" eaLnBrk="1" hangingPunct="1"/>
            <a:r>
              <a:rPr lang="en-US" sz="4000" b="1" dirty="0">
                <a:solidFill>
                  <a:srgbClr val="000000"/>
                </a:solidFill>
                <a:latin typeface="Times New Roman" pitchFamily="18" charset="0"/>
                <a:cs typeface="Times New Roman" pitchFamily="18" charset="0"/>
              </a:rPr>
              <a:t>Interpreting Electric Load Data</a:t>
            </a:r>
          </a:p>
          <a:p>
            <a:pPr algn="ctr" eaLnBrk="1" hangingPunct="1"/>
            <a:endParaRPr lang="en-US" sz="4000" b="1" dirty="0">
              <a:solidFill>
                <a:srgbClr val="000000"/>
              </a:solidFill>
              <a:latin typeface="Times New Roman" pitchFamily="18" charset="0"/>
              <a:cs typeface="Times New Roman" pitchFamily="18" charset="0"/>
            </a:endParaRPr>
          </a:p>
          <a:p>
            <a:pPr algn="ctr">
              <a:spcBef>
                <a:spcPts val="600"/>
              </a:spcBef>
            </a:pPr>
            <a:r>
              <a:rPr lang="en-US" sz="1800" dirty="0">
                <a:solidFill>
                  <a:srgbClr val="000000"/>
                </a:solidFill>
              </a:rPr>
              <a:t>Want to know more about energy interval data?</a:t>
            </a:r>
          </a:p>
          <a:p>
            <a:pPr algn="ctr">
              <a:spcBef>
                <a:spcPts val="600"/>
              </a:spcBef>
            </a:pPr>
            <a:r>
              <a:rPr lang="en-US" sz="1800" dirty="0">
                <a:solidFill>
                  <a:srgbClr val="000000"/>
                </a:solidFill>
              </a:rPr>
              <a:t>Check out the 2001 Supplemental Reading at the BOC </a:t>
            </a:r>
            <a:r>
              <a:rPr lang="en-US" sz="1800" dirty="0" smtClean="0">
                <a:solidFill>
                  <a:srgbClr val="000000"/>
                </a:solidFill>
              </a:rPr>
              <a:t>website.</a:t>
            </a:r>
          </a:p>
          <a:p>
            <a:pPr algn="ctr">
              <a:spcBef>
                <a:spcPts val="600"/>
              </a:spcBef>
            </a:pPr>
            <a:r>
              <a:rPr lang="en-US" sz="1800" dirty="0" smtClean="0">
                <a:solidFill>
                  <a:srgbClr val="000000"/>
                </a:solidFill>
              </a:rPr>
              <a:t>See the link in your notes below.</a:t>
            </a:r>
            <a:endParaRPr lang="en-US" sz="1800" dirty="0">
              <a:solidFill>
                <a:srgbClr val="000000"/>
              </a:solidFill>
            </a:endParaRPr>
          </a:p>
          <a:p>
            <a:pPr algn="ctr">
              <a:spcBef>
                <a:spcPts val="600"/>
              </a:spcBef>
            </a:pPr>
            <a:endParaRPr lang="en-US" sz="1800" dirty="0">
              <a:solidFill>
                <a:srgbClr val="000000"/>
              </a:solidFill>
            </a:endParaRPr>
          </a:p>
          <a:p>
            <a:pPr marL="347472" algn="ctr">
              <a:spcBef>
                <a:spcPts val="600"/>
              </a:spcBef>
            </a:pPr>
            <a:r>
              <a:rPr lang="en-US" sz="1800" dirty="0">
                <a:solidFill>
                  <a:srgbClr val="000000"/>
                </a:solidFill>
              </a:rPr>
              <a:t>Your instructor may provide examples of energy interval data during class as time </a:t>
            </a:r>
            <a:r>
              <a:rPr lang="en-US" sz="1800" dirty="0" smtClean="0">
                <a:solidFill>
                  <a:srgbClr val="000000"/>
                </a:solidFill>
              </a:rPr>
              <a:t>permits.</a:t>
            </a:r>
            <a:endParaRPr lang="en-US" sz="1800" dirty="0">
              <a:solidFill>
                <a:srgbClr val="000000"/>
              </a:solidFill>
            </a:endParaRPr>
          </a:p>
          <a:p>
            <a:pPr algn="ctr" eaLnBrk="1" hangingPunct="1"/>
            <a:endParaRPr lang="en-US" sz="40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69566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200" b="1">
              <a:solidFill>
                <a:srgbClr val="000000"/>
              </a:solidFill>
              <a:latin typeface="Century Gothic" pitchFamily="34" charset="0"/>
            </a:endParaRPr>
          </a:p>
        </p:txBody>
      </p:sp>
      <p:sp>
        <p:nvSpPr>
          <p:cNvPr id="36867" name="Line 4"/>
          <p:cNvSpPr>
            <a:spLocks noChangeShapeType="1"/>
          </p:cNvSpPr>
          <p:nvPr/>
        </p:nvSpPr>
        <p:spPr bwMode="auto">
          <a:xfrm>
            <a:off x="3352800" y="5105400"/>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6868" name="Line 5"/>
          <p:cNvSpPr>
            <a:spLocks noChangeShapeType="1"/>
          </p:cNvSpPr>
          <p:nvPr/>
        </p:nvSpPr>
        <p:spPr bwMode="auto">
          <a:xfrm>
            <a:off x="3505200" y="5257800"/>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pic>
        <p:nvPicPr>
          <p:cNvPr id="36869" name="Picture 6"/>
          <p:cNvPicPr>
            <a:picLocks noChangeAspect="1" noChangeArrowheads="1"/>
          </p:cNvPicPr>
          <p:nvPr/>
        </p:nvPicPr>
        <p:blipFill>
          <a:blip r:embed="rId3">
            <a:extLst>
              <a:ext uri="{28A0092B-C50C-407E-A947-70E740481C1C}">
                <a14:useLocalDpi xmlns:a14="http://schemas.microsoft.com/office/drawing/2010/main" val="0"/>
              </a:ext>
            </a:extLst>
          </a:blip>
          <a:srcRect t="4167" r="14063" b="26042"/>
          <a:stretch>
            <a:fillRect/>
          </a:stretch>
        </p:blipFill>
        <p:spPr bwMode="auto">
          <a:xfrm>
            <a:off x="884238" y="2005013"/>
            <a:ext cx="7370762"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6870" name="Line 7"/>
          <p:cNvSpPr>
            <a:spLocks noChangeShapeType="1"/>
          </p:cNvSpPr>
          <p:nvPr/>
        </p:nvSpPr>
        <p:spPr bwMode="auto">
          <a:xfrm flipV="1">
            <a:off x="3962400" y="3733800"/>
            <a:ext cx="9906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6871" name="Text Box 8"/>
          <p:cNvSpPr txBox="1">
            <a:spLocks noChangeArrowheads="1"/>
          </p:cNvSpPr>
          <p:nvPr/>
        </p:nvSpPr>
        <p:spPr bwMode="auto">
          <a:xfrm>
            <a:off x="2803525" y="4684713"/>
            <a:ext cx="221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itchFamily="18" charset="0"/>
                <a:ea typeface="MS PGothic" pitchFamily="34" charset="-128"/>
              </a:defRPr>
            </a:lvl1pPr>
            <a:lvl2pPr marL="742950" indent="-285750" eaLnBrk="0" hangingPunct="0">
              <a:defRPr sz="2400">
                <a:solidFill>
                  <a:schemeClr val="tx1"/>
                </a:solidFill>
                <a:latin typeface="Book Antiqua" pitchFamily="18" charset="0"/>
                <a:ea typeface="MS PGothic" pitchFamily="34" charset="-128"/>
              </a:defRPr>
            </a:lvl2pPr>
            <a:lvl3pPr marL="1143000" indent="-228600" eaLnBrk="0" hangingPunct="0">
              <a:defRPr sz="2400">
                <a:solidFill>
                  <a:schemeClr val="tx1"/>
                </a:solidFill>
                <a:latin typeface="Book Antiqua" pitchFamily="18" charset="0"/>
                <a:ea typeface="MS PGothic" pitchFamily="34" charset="-128"/>
              </a:defRPr>
            </a:lvl3pPr>
            <a:lvl4pPr marL="1600200" indent="-228600" eaLnBrk="0" hangingPunct="0">
              <a:defRPr sz="2400">
                <a:solidFill>
                  <a:schemeClr val="tx1"/>
                </a:solidFill>
                <a:latin typeface="Book Antiqua" pitchFamily="18" charset="0"/>
                <a:ea typeface="MS PGothic" pitchFamily="34" charset="-128"/>
              </a:defRPr>
            </a:lvl4pPr>
            <a:lvl5pPr marL="2057400" indent="-228600" eaLnBrk="0" hangingPunct="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eaLnBrk="1" hangingPunct="1"/>
            <a:r>
              <a:rPr lang="en-US">
                <a:solidFill>
                  <a:srgbClr val="000000"/>
                </a:solidFill>
              </a:rPr>
              <a:t>400 kW cycling load</a:t>
            </a:r>
          </a:p>
        </p:txBody>
      </p:sp>
      <p:sp>
        <p:nvSpPr>
          <p:cNvPr id="36872" name="Line 9"/>
          <p:cNvSpPr>
            <a:spLocks noChangeShapeType="1"/>
          </p:cNvSpPr>
          <p:nvPr/>
        </p:nvSpPr>
        <p:spPr bwMode="auto">
          <a:xfrm>
            <a:off x="1828800" y="2286000"/>
            <a:ext cx="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6873" name="Title 8"/>
          <p:cNvSpPr>
            <a:spLocks noGrp="1"/>
          </p:cNvSpPr>
          <p:nvPr>
            <p:ph type="title"/>
          </p:nvPr>
        </p:nvSpPr>
        <p:spPr/>
        <p:txBody>
          <a:bodyPr/>
          <a:lstStyle/>
          <a:p>
            <a:r>
              <a:rPr lang="en-US" smtClean="0"/>
              <a:t>Single Point Trend</a:t>
            </a:r>
          </a:p>
        </p:txBody>
      </p:sp>
    </p:spTree>
    <p:extLst>
      <p:ext uri="{BB962C8B-B14F-4D97-AF65-F5344CB8AC3E}">
        <p14:creationId xmlns:p14="http://schemas.microsoft.com/office/powerpoint/2010/main" val="88554250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200" b="1">
              <a:solidFill>
                <a:srgbClr val="000000"/>
              </a:solidFill>
              <a:latin typeface="Century Gothic" pitchFamily="34" charset="0"/>
            </a:endParaRPr>
          </a:p>
        </p:txBody>
      </p:sp>
      <p:sp>
        <p:nvSpPr>
          <p:cNvPr id="37891" name="Title 5"/>
          <p:cNvSpPr>
            <a:spLocks noGrp="1"/>
          </p:cNvSpPr>
          <p:nvPr>
            <p:ph type="title"/>
          </p:nvPr>
        </p:nvSpPr>
        <p:spPr/>
        <p:txBody>
          <a:bodyPr/>
          <a:lstStyle/>
          <a:p>
            <a:r>
              <a:rPr lang="en-US" smtClean="0"/>
              <a:t>Single Point Trend</a:t>
            </a:r>
          </a:p>
        </p:txBody>
      </p:sp>
      <p:pic>
        <p:nvPicPr>
          <p:cNvPr id="378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00" y="1895475"/>
            <a:ext cx="7594600"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227862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p:txBody>
          <a:bodyPr/>
          <a:lstStyle/>
          <a:p>
            <a:r>
              <a:rPr lang="en-US" smtClean="0"/>
              <a:t>Multi-Point Trend</a:t>
            </a:r>
          </a:p>
        </p:txBody>
      </p:sp>
      <p:pic>
        <p:nvPicPr>
          <p:cNvPr id="389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8" y="1858963"/>
            <a:ext cx="774065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96174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8" y="1822450"/>
            <a:ext cx="8288337"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600" name="Text Box 8"/>
          <p:cNvSpPr txBox="1">
            <a:spLocks noChangeArrowheads="1"/>
          </p:cNvSpPr>
          <p:nvPr/>
        </p:nvSpPr>
        <p:spPr bwMode="auto">
          <a:xfrm>
            <a:off x="3187700" y="2300288"/>
            <a:ext cx="4851400" cy="519112"/>
          </a:xfrm>
          <a:prstGeom prst="rect">
            <a:avLst/>
          </a:prstGeom>
          <a:noFill/>
          <a:ln w="9525" algn="ctr">
            <a:noFill/>
            <a:miter lim="800000"/>
            <a:headEnd/>
            <a:tailEnd/>
          </a:ln>
          <a:effectLst/>
        </p:spPr>
        <p:txBody>
          <a:bodyPr>
            <a:spAutoFit/>
          </a:bodyPr>
          <a:lstStyle/>
          <a:p>
            <a:pPr algn="r" eaLnBrk="0" hangingPunct="0">
              <a:defRPr/>
            </a:pPr>
            <a:r>
              <a:rPr lang="en-US" sz="2800" dirty="0">
                <a:solidFill>
                  <a:srgbClr val="333399"/>
                </a:solidFill>
                <a:effectLst>
                  <a:outerShdw blurRad="38100" dist="38100" dir="2700000" algn="tl">
                    <a:srgbClr val="C0C0C0"/>
                  </a:outerShdw>
                </a:effectLst>
                <a:latin typeface="Arial" pitchFamily="34" charset="0"/>
              </a:rPr>
              <a:t>Overlay other dates</a:t>
            </a:r>
          </a:p>
        </p:txBody>
      </p:sp>
      <p:sp>
        <p:nvSpPr>
          <p:cNvPr id="39940" name="Title 6"/>
          <p:cNvSpPr>
            <a:spLocks noGrp="1"/>
          </p:cNvSpPr>
          <p:nvPr>
            <p:ph type="title"/>
          </p:nvPr>
        </p:nvSpPr>
        <p:spPr/>
        <p:txBody>
          <a:bodyPr/>
          <a:lstStyle/>
          <a:p>
            <a:r>
              <a:rPr lang="en-US" smtClean="0"/>
              <a:t>Single Point Trend</a:t>
            </a:r>
          </a:p>
        </p:txBody>
      </p:sp>
    </p:spTree>
    <p:extLst>
      <p:ext uri="{BB962C8B-B14F-4D97-AF65-F5344CB8AC3E}">
        <p14:creationId xmlns:p14="http://schemas.microsoft.com/office/powerpoint/2010/main" val="199612142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l="1563" t="13542" r="17188" b="26042"/>
          <a:stretch>
            <a:fillRect/>
          </a:stretch>
        </p:blipFill>
        <p:spPr bwMode="auto">
          <a:xfrm>
            <a:off x="373063" y="2005013"/>
            <a:ext cx="792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0963" name="Rectangle 4"/>
          <p:cNvSpPr>
            <a:spLocks noGrp="1" noChangeArrowheads="1"/>
          </p:cNvSpPr>
          <p:nvPr>
            <p:ph type="title"/>
          </p:nvPr>
        </p:nvSpPr>
        <p:spPr/>
        <p:txBody>
          <a:bodyPr/>
          <a:lstStyle/>
          <a:p>
            <a:pPr eaLnBrk="1" hangingPunct="1"/>
            <a:r>
              <a:rPr lang="en-US" sz="3200" smtClean="0"/>
              <a:t>Reviewing the Interval Data</a:t>
            </a:r>
          </a:p>
        </p:txBody>
      </p:sp>
      <p:sp>
        <p:nvSpPr>
          <p:cNvPr id="40964" name="Text Box 5"/>
          <p:cNvSpPr txBox="1">
            <a:spLocks noChangeArrowheads="1"/>
          </p:cNvSpPr>
          <p:nvPr/>
        </p:nvSpPr>
        <p:spPr bwMode="auto">
          <a:xfrm>
            <a:off x="993775" y="2516188"/>
            <a:ext cx="2406650" cy="708025"/>
          </a:xfrm>
          <a:prstGeom prst="rect">
            <a:avLst/>
          </a:prstGeom>
          <a:noFill/>
          <a:ln w="9525" algn="ctr">
            <a:solidFill>
              <a:srgbClr val="6666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Book Antiqua" pitchFamily="18" charset="0"/>
                <a:ea typeface="MS PGothic" pitchFamily="34" charset="-128"/>
              </a:defRPr>
            </a:lvl1pPr>
            <a:lvl2pPr marL="742950" indent="-285750" eaLnBrk="0" hangingPunct="0">
              <a:defRPr sz="2400">
                <a:solidFill>
                  <a:schemeClr val="tx1"/>
                </a:solidFill>
                <a:latin typeface="Book Antiqua" pitchFamily="18" charset="0"/>
                <a:ea typeface="MS PGothic" pitchFamily="34" charset="-128"/>
              </a:defRPr>
            </a:lvl2pPr>
            <a:lvl3pPr marL="1143000" indent="-228600" eaLnBrk="0" hangingPunct="0">
              <a:defRPr sz="2400">
                <a:solidFill>
                  <a:schemeClr val="tx1"/>
                </a:solidFill>
                <a:latin typeface="Book Antiqua" pitchFamily="18" charset="0"/>
                <a:ea typeface="MS PGothic" pitchFamily="34" charset="-128"/>
              </a:defRPr>
            </a:lvl3pPr>
            <a:lvl4pPr marL="1600200" indent="-228600" eaLnBrk="0" hangingPunct="0">
              <a:defRPr sz="2400">
                <a:solidFill>
                  <a:schemeClr val="tx1"/>
                </a:solidFill>
                <a:latin typeface="Book Antiqua" pitchFamily="18" charset="0"/>
                <a:ea typeface="MS PGothic" pitchFamily="34" charset="-128"/>
              </a:defRPr>
            </a:lvl4pPr>
            <a:lvl5pPr marL="2057400" indent="-228600" eaLnBrk="0" hangingPunct="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eaLnBrk="1" hangingPunct="1"/>
            <a:r>
              <a:rPr lang="en-US" sz="2000">
                <a:solidFill>
                  <a:srgbClr val="000000"/>
                </a:solidFill>
              </a:rPr>
              <a:t>High bill complaint</a:t>
            </a:r>
          </a:p>
          <a:p>
            <a:pPr eaLnBrk="1" hangingPunct="1"/>
            <a:r>
              <a:rPr lang="en-US" sz="2000">
                <a:solidFill>
                  <a:srgbClr val="000000"/>
                </a:solidFill>
              </a:rPr>
              <a:t>30% increase in bill</a:t>
            </a:r>
          </a:p>
        </p:txBody>
      </p:sp>
      <p:sp>
        <p:nvSpPr>
          <p:cNvPr id="40965" name="Line 6"/>
          <p:cNvSpPr>
            <a:spLocks noChangeShapeType="1"/>
          </p:cNvSpPr>
          <p:nvPr/>
        </p:nvSpPr>
        <p:spPr bwMode="auto">
          <a:xfrm>
            <a:off x="3276600" y="3352800"/>
            <a:ext cx="1600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40966" name="Text Box 7"/>
          <p:cNvSpPr txBox="1">
            <a:spLocks noChangeArrowheads="1"/>
          </p:cNvSpPr>
          <p:nvPr/>
        </p:nvSpPr>
        <p:spPr bwMode="auto">
          <a:xfrm>
            <a:off x="6032500" y="5400675"/>
            <a:ext cx="2263775" cy="1016000"/>
          </a:xfrm>
          <a:prstGeom prst="rect">
            <a:avLst/>
          </a:prstGeom>
          <a:solidFill>
            <a:schemeClr val="bg1"/>
          </a:solidFill>
          <a:ln w="9525" algn="ctr">
            <a:solidFill>
              <a:srgbClr val="6666FF"/>
            </a:solidFill>
            <a:miter lim="800000"/>
            <a:headEnd/>
            <a:tailEnd/>
          </a:ln>
        </p:spPr>
        <p:txBody>
          <a:bodyPr>
            <a:spAutoFit/>
          </a:bodyPr>
          <a:lstStyle>
            <a:lvl1pPr eaLnBrk="0" hangingPunct="0">
              <a:defRPr sz="2400">
                <a:solidFill>
                  <a:schemeClr val="tx1"/>
                </a:solidFill>
                <a:latin typeface="Book Antiqua" pitchFamily="18" charset="0"/>
                <a:ea typeface="MS PGothic" pitchFamily="34" charset="-128"/>
              </a:defRPr>
            </a:lvl1pPr>
            <a:lvl2pPr marL="742950" indent="-285750" eaLnBrk="0" hangingPunct="0">
              <a:defRPr sz="2400">
                <a:solidFill>
                  <a:schemeClr val="tx1"/>
                </a:solidFill>
                <a:latin typeface="Book Antiqua" pitchFamily="18" charset="0"/>
                <a:ea typeface="MS PGothic" pitchFamily="34" charset="-128"/>
              </a:defRPr>
            </a:lvl2pPr>
            <a:lvl3pPr marL="1143000" indent="-228600" eaLnBrk="0" hangingPunct="0">
              <a:defRPr sz="2400">
                <a:solidFill>
                  <a:schemeClr val="tx1"/>
                </a:solidFill>
                <a:latin typeface="Book Antiqua" pitchFamily="18" charset="0"/>
                <a:ea typeface="MS PGothic" pitchFamily="34" charset="-128"/>
              </a:defRPr>
            </a:lvl3pPr>
            <a:lvl4pPr marL="1600200" indent="-228600" eaLnBrk="0" hangingPunct="0">
              <a:defRPr sz="2400">
                <a:solidFill>
                  <a:schemeClr val="tx1"/>
                </a:solidFill>
                <a:latin typeface="Book Antiqua" pitchFamily="18" charset="0"/>
                <a:ea typeface="MS PGothic" pitchFamily="34" charset="-128"/>
              </a:defRPr>
            </a:lvl4pPr>
            <a:lvl5pPr marL="2057400" indent="-228600" eaLnBrk="0" hangingPunct="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eaLnBrk="1" hangingPunct="1"/>
            <a:r>
              <a:rPr lang="en-US" sz="2000" dirty="0">
                <a:solidFill>
                  <a:srgbClr val="000000"/>
                </a:solidFill>
              </a:rPr>
              <a:t>Next bill was 44% higher, totaling a 90% bill increase</a:t>
            </a:r>
          </a:p>
        </p:txBody>
      </p:sp>
      <p:sp>
        <p:nvSpPr>
          <p:cNvPr id="40967" name="Line 8"/>
          <p:cNvSpPr>
            <a:spLocks noChangeShapeType="1"/>
          </p:cNvSpPr>
          <p:nvPr/>
        </p:nvSpPr>
        <p:spPr bwMode="auto">
          <a:xfrm flipH="1" flipV="1">
            <a:off x="6553200" y="4495800"/>
            <a:ext cx="319088" cy="795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40968" name="Text Box 9"/>
          <p:cNvSpPr txBox="1">
            <a:spLocks noChangeArrowheads="1"/>
          </p:cNvSpPr>
          <p:nvPr/>
        </p:nvSpPr>
        <p:spPr bwMode="auto">
          <a:xfrm>
            <a:off x="1541463" y="5400675"/>
            <a:ext cx="1971675" cy="1016000"/>
          </a:xfrm>
          <a:prstGeom prst="rect">
            <a:avLst/>
          </a:prstGeom>
          <a:solidFill>
            <a:schemeClr val="bg1"/>
          </a:solidFill>
          <a:ln w="15875" algn="ctr">
            <a:solidFill>
              <a:srgbClr val="6666FF"/>
            </a:solidFill>
            <a:miter lim="800000"/>
            <a:headEnd/>
            <a:tailEnd/>
          </a:ln>
        </p:spPr>
        <p:txBody>
          <a:bodyPr>
            <a:spAutoFit/>
          </a:bodyPr>
          <a:lstStyle>
            <a:lvl1pPr eaLnBrk="0" hangingPunct="0">
              <a:defRPr sz="2400">
                <a:solidFill>
                  <a:schemeClr val="tx1"/>
                </a:solidFill>
                <a:latin typeface="Book Antiqua" pitchFamily="18" charset="0"/>
                <a:ea typeface="MS PGothic" pitchFamily="34" charset="-128"/>
              </a:defRPr>
            </a:lvl1pPr>
            <a:lvl2pPr marL="742950" indent="-285750" eaLnBrk="0" hangingPunct="0">
              <a:defRPr sz="2400">
                <a:solidFill>
                  <a:schemeClr val="tx1"/>
                </a:solidFill>
                <a:latin typeface="Book Antiqua" pitchFamily="18" charset="0"/>
                <a:ea typeface="MS PGothic" pitchFamily="34" charset="-128"/>
              </a:defRPr>
            </a:lvl2pPr>
            <a:lvl3pPr marL="1143000" indent="-228600" eaLnBrk="0" hangingPunct="0">
              <a:defRPr sz="2400">
                <a:solidFill>
                  <a:schemeClr val="tx1"/>
                </a:solidFill>
                <a:latin typeface="Book Antiqua" pitchFamily="18" charset="0"/>
                <a:ea typeface="MS PGothic" pitchFamily="34" charset="-128"/>
              </a:defRPr>
            </a:lvl3pPr>
            <a:lvl4pPr marL="1600200" indent="-228600" eaLnBrk="0" hangingPunct="0">
              <a:defRPr sz="2400">
                <a:solidFill>
                  <a:schemeClr val="tx1"/>
                </a:solidFill>
                <a:latin typeface="Book Antiqua" pitchFamily="18" charset="0"/>
                <a:ea typeface="MS PGothic" pitchFamily="34" charset="-128"/>
              </a:defRPr>
            </a:lvl4pPr>
            <a:lvl5pPr marL="2057400" indent="-228600" eaLnBrk="0" hangingPunct="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eaLnBrk="1" hangingPunct="1"/>
            <a:r>
              <a:rPr lang="en-US" sz="2000">
                <a:solidFill>
                  <a:srgbClr val="000000"/>
                </a:solidFill>
              </a:rPr>
              <a:t>October 15</a:t>
            </a:r>
            <a:r>
              <a:rPr lang="en-US" sz="2000" baseline="30000">
                <a:solidFill>
                  <a:srgbClr val="000000"/>
                </a:solidFill>
              </a:rPr>
              <a:t>th</a:t>
            </a:r>
          </a:p>
          <a:p>
            <a:pPr eaLnBrk="1" hangingPunct="1"/>
            <a:r>
              <a:rPr lang="en-US" sz="2000">
                <a:solidFill>
                  <a:srgbClr val="000000"/>
                </a:solidFill>
              </a:rPr>
              <a:t>Installed a new HVAC System</a:t>
            </a:r>
          </a:p>
        </p:txBody>
      </p:sp>
      <p:sp>
        <p:nvSpPr>
          <p:cNvPr id="40969" name="Line 10"/>
          <p:cNvSpPr>
            <a:spLocks noChangeShapeType="1"/>
          </p:cNvSpPr>
          <p:nvPr/>
        </p:nvSpPr>
        <p:spPr bwMode="auto">
          <a:xfrm flipV="1">
            <a:off x="3403600" y="4953000"/>
            <a:ext cx="711200" cy="4841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40970" name="Rounded Rectangle 9"/>
          <p:cNvSpPr>
            <a:spLocks noChangeArrowheads="1"/>
          </p:cNvSpPr>
          <p:nvPr/>
        </p:nvSpPr>
        <p:spPr bwMode="auto">
          <a:xfrm>
            <a:off x="7200900" y="2881313"/>
            <a:ext cx="328613" cy="2373312"/>
          </a:xfrm>
          <a:prstGeom prst="roundRect">
            <a:avLst>
              <a:gd name="adj" fmla="val 16667"/>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endParaRPr>
          </a:p>
        </p:txBody>
      </p:sp>
      <p:sp>
        <p:nvSpPr>
          <p:cNvPr id="40971" name="Line Callout 1 10"/>
          <p:cNvSpPr>
            <a:spLocks/>
          </p:cNvSpPr>
          <p:nvPr/>
        </p:nvSpPr>
        <p:spPr bwMode="auto">
          <a:xfrm>
            <a:off x="7748588" y="2479675"/>
            <a:ext cx="1168400" cy="365125"/>
          </a:xfrm>
          <a:prstGeom prst="borderCallout1">
            <a:avLst>
              <a:gd name="adj1" fmla="val 18750"/>
              <a:gd name="adj2" fmla="val -8333"/>
              <a:gd name="adj3" fmla="val 105546"/>
              <a:gd name="adj4" fmla="val -31810"/>
            </a:avLst>
          </a:prstGeom>
          <a:solidFill>
            <a:schemeClr val="bg1"/>
          </a:solidFill>
          <a:ln w="12700" algn="ctr">
            <a:solidFill>
              <a:srgbClr val="6666FF"/>
            </a:solidFill>
            <a:round/>
            <a:headEnd/>
            <a:tailEnd/>
          </a:ln>
        </p:spPr>
        <p:txBody>
          <a:bodyPr/>
          <a:lstStyle/>
          <a:p>
            <a:pPr eaLnBrk="0" hangingPunct="0"/>
            <a:r>
              <a:rPr lang="en-US" sz="1600" b="1">
                <a:solidFill>
                  <a:srgbClr val="000000"/>
                </a:solidFill>
              </a:rPr>
              <a:t>One Week</a:t>
            </a:r>
          </a:p>
        </p:txBody>
      </p:sp>
      <p:cxnSp>
        <p:nvCxnSpPr>
          <p:cNvPr id="40972" name="Straight Arrow Connector 12"/>
          <p:cNvCxnSpPr>
            <a:cxnSpLocks noChangeShapeType="1"/>
          </p:cNvCxnSpPr>
          <p:nvPr/>
        </p:nvCxnSpPr>
        <p:spPr bwMode="auto">
          <a:xfrm rot="5400000">
            <a:off x="7310438" y="2552700"/>
            <a:ext cx="401637" cy="32861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2649828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3600" dirty="0" smtClean="0"/>
              <a:t>Typical Problems Identified</a:t>
            </a:r>
          </a:p>
        </p:txBody>
      </p:sp>
      <p:sp>
        <p:nvSpPr>
          <p:cNvPr id="41987" name="Rectangle 3"/>
          <p:cNvSpPr>
            <a:spLocks noGrp="1" noChangeArrowheads="1"/>
          </p:cNvSpPr>
          <p:nvPr>
            <p:ph idx="1"/>
          </p:nvPr>
        </p:nvSpPr>
        <p:spPr/>
        <p:txBody>
          <a:bodyPr/>
          <a:lstStyle/>
          <a:p>
            <a:pPr eaLnBrk="1" hangingPunct="1">
              <a:buFontTx/>
              <a:buChar char="•"/>
            </a:pPr>
            <a:r>
              <a:rPr lang="en-US" smtClean="0"/>
              <a:t>Early morning startup too soon</a:t>
            </a:r>
          </a:p>
          <a:p>
            <a:pPr eaLnBrk="1" hangingPunct="1">
              <a:buFontTx/>
              <a:buChar char="•"/>
            </a:pPr>
            <a:r>
              <a:rPr lang="en-US" smtClean="0"/>
              <a:t>Evening shut down slow or late</a:t>
            </a:r>
          </a:p>
          <a:p>
            <a:pPr eaLnBrk="1" hangingPunct="1">
              <a:buFontTx/>
              <a:buChar char="•"/>
            </a:pPr>
            <a:r>
              <a:rPr lang="en-US" smtClean="0"/>
              <a:t>Weekend or holiday schedules incorrect</a:t>
            </a:r>
          </a:p>
          <a:p>
            <a:pPr eaLnBrk="1" hangingPunct="1">
              <a:buFontTx/>
              <a:buChar char="•"/>
            </a:pPr>
            <a:r>
              <a:rPr lang="en-US" smtClean="0"/>
              <a:t>Equipment starting and stopping when no one is around.</a:t>
            </a:r>
          </a:p>
          <a:p>
            <a:pPr eaLnBrk="1" hangingPunct="1">
              <a:buFontTx/>
              <a:buChar char="•"/>
            </a:pPr>
            <a:r>
              <a:rPr lang="en-US" smtClean="0"/>
              <a:t>Controls programmed wrong</a:t>
            </a:r>
          </a:p>
          <a:p>
            <a:pPr eaLnBrk="1" hangingPunct="1">
              <a:buFontTx/>
              <a:buChar char="•"/>
            </a:pPr>
            <a:r>
              <a:rPr lang="en-US" smtClean="0"/>
              <a:t>Equipment failures</a:t>
            </a:r>
          </a:p>
        </p:txBody>
      </p:sp>
    </p:spTree>
    <p:extLst>
      <p:ext uri="{BB962C8B-B14F-4D97-AF65-F5344CB8AC3E}">
        <p14:creationId xmlns:p14="http://schemas.microsoft.com/office/powerpoint/2010/main" val="251638016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title"/>
          </p:nvPr>
        </p:nvSpPr>
        <p:spPr/>
        <p:txBody>
          <a:bodyPr/>
          <a:lstStyle/>
          <a:p>
            <a:r>
              <a:rPr lang="en-US" sz="3600" smtClean="0"/>
              <a:t>Controls Reprogramming Error</a:t>
            </a:r>
          </a:p>
        </p:txBody>
      </p:sp>
      <p:sp>
        <p:nvSpPr>
          <p:cNvPr id="43011" name="Text Box 7"/>
          <p:cNvSpPr txBox="1">
            <a:spLocks noChangeArrowheads="1"/>
          </p:cNvSpPr>
          <p:nvPr/>
        </p:nvSpPr>
        <p:spPr bwMode="auto">
          <a:xfrm>
            <a:off x="1760538" y="6057900"/>
            <a:ext cx="5632450"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Book Antiqua" pitchFamily="18" charset="0"/>
                <a:ea typeface="MS PGothic" pitchFamily="34" charset="-128"/>
              </a:defRPr>
            </a:lvl1pPr>
            <a:lvl2pPr marL="742950" indent="-285750" eaLnBrk="0" hangingPunct="0">
              <a:defRPr sz="2400">
                <a:solidFill>
                  <a:schemeClr val="tx1"/>
                </a:solidFill>
                <a:latin typeface="Book Antiqua" pitchFamily="18" charset="0"/>
                <a:ea typeface="MS PGothic" pitchFamily="34" charset="-128"/>
              </a:defRPr>
            </a:lvl2pPr>
            <a:lvl3pPr marL="1143000" indent="-228600" eaLnBrk="0" hangingPunct="0">
              <a:defRPr sz="2400">
                <a:solidFill>
                  <a:schemeClr val="tx1"/>
                </a:solidFill>
                <a:latin typeface="Book Antiqua" pitchFamily="18" charset="0"/>
                <a:ea typeface="MS PGothic" pitchFamily="34" charset="-128"/>
              </a:defRPr>
            </a:lvl3pPr>
            <a:lvl4pPr marL="1600200" indent="-228600" eaLnBrk="0" hangingPunct="0">
              <a:defRPr sz="2400">
                <a:solidFill>
                  <a:schemeClr val="tx1"/>
                </a:solidFill>
                <a:latin typeface="Book Antiqua" pitchFamily="18" charset="0"/>
                <a:ea typeface="MS PGothic" pitchFamily="34" charset="-128"/>
              </a:defRPr>
            </a:lvl4pPr>
            <a:lvl5pPr marL="2057400" indent="-228600" eaLnBrk="0" hangingPunct="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lnSpc>
                <a:spcPct val="90000"/>
              </a:lnSpc>
              <a:spcBef>
                <a:spcPct val="20000"/>
              </a:spcBef>
            </a:pPr>
            <a:r>
              <a:rPr lang="en-US" sz="2000">
                <a:solidFill>
                  <a:srgbClr val="000000"/>
                </a:solidFill>
                <a:latin typeface="Times New Roman" pitchFamily="18" charset="0"/>
              </a:rPr>
              <a:t>Controls programming error caught with interval data</a:t>
            </a:r>
          </a:p>
        </p:txBody>
      </p:sp>
      <p:sp>
        <p:nvSpPr>
          <p:cNvPr id="43012" name="Line 9"/>
          <p:cNvSpPr>
            <a:spLocks noChangeShapeType="1"/>
          </p:cNvSpPr>
          <p:nvPr/>
        </p:nvSpPr>
        <p:spPr bwMode="auto">
          <a:xfrm>
            <a:off x="6959600" y="2362200"/>
            <a:ext cx="4572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43013" name="Line 10"/>
          <p:cNvSpPr>
            <a:spLocks noChangeShapeType="1"/>
          </p:cNvSpPr>
          <p:nvPr/>
        </p:nvSpPr>
        <p:spPr bwMode="auto">
          <a:xfrm>
            <a:off x="5359400" y="2362200"/>
            <a:ext cx="457200"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43014" name="Text Box 11"/>
          <p:cNvSpPr txBox="1">
            <a:spLocks noChangeArrowheads="1"/>
          </p:cNvSpPr>
          <p:nvPr/>
        </p:nvSpPr>
        <p:spPr bwMode="auto">
          <a:xfrm>
            <a:off x="5816600" y="2201863"/>
            <a:ext cx="21844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Book Antiqua" pitchFamily="18" charset="0"/>
                <a:ea typeface="MS PGothic" pitchFamily="34" charset="-128"/>
              </a:defRPr>
            </a:lvl1pPr>
            <a:lvl2pPr marL="742950" indent="-285750" eaLnBrk="0" hangingPunct="0">
              <a:defRPr sz="2400">
                <a:solidFill>
                  <a:schemeClr val="tx1"/>
                </a:solidFill>
                <a:latin typeface="Book Antiqua" pitchFamily="18" charset="0"/>
                <a:ea typeface="MS PGothic" pitchFamily="34" charset="-128"/>
              </a:defRPr>
            </a:lvl2pPr>
            <a:lvl3pPr marL="1143000" indent="-228600" eaLnBrk="0" hangingPunct="0">
              <a:defRPr sz="2400">
                <a:solidFill>
                  <a:schemeClr val="tx1"/>
                </a:solidFill>
                <a:latin typeface="Book Antiqua" pitchFamily="18" charset="0"/>
                <a:ea typeface="MS PGothic" pitchFamily="34" charset="-128"/>
              </a:defRPr>
            </a:lvl3pPr>
            <a:lvl4pPr marL="1600200" indent="-228600" eaLnBrk="0" hangingPunct="0">
              <a:defRPr sz="2400">
                <a:solidFill>
                  <a:schemeClr val="tx1"/>
                </a:solidFill>
                <a:latin typeface="Book Antiqua" pitchFamily="18" charset="0"/>
                <a:ea typeface="MS PGothic" pitchFamily="34" charset="-128"/>
              </a:defRPr>
            </a:lvl4pPr>
            <a:lvl5pPr marL="2057400" indent="-228600" eaLnBrk="0" hangingPunct="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lnSpc>
                <a:spcPct val="90000"/>
              </a:lnSpc>
              <a:spcBef>
                <a:spcPct val="20000"/>
              </a:spcBef>
            </a:pPr>
            <a:r>
              <a:rPr lang="en-US" sz="1600">
                <a:solidFill>
                  <a:srgbClr val="000000"/>
                </a:solidFill>
                <a:latin typeface="Times New Roman" pitchFamily="18" charset="0"/>
              </a:rPr>
              <a:t>Before                    After</a:t>
            </a:r>
          </a:p>
        </p:txBody>
      </p:sp>
      <p:pic>
        <p:nvPicPr>
          <p:cNvPr id="4301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8" y="2516188"/>
            <a:ext cx="8018462"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17211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p:cNvPicPr>
            <a:picLocks noChangeAspect="1" noChangeArrowheads="1"/>
          </p:cNvPicPr>
          <p:nvPr/>
        </p:nvPicPr>
        <p:blipFill>
          <a:blip r:embed="rId3">
            <a:extLst>
              <a:ext uri="{28A0092B-C50C-407E-A947-70E740481C1C}">
                <a14:useLocalDpi xmlns:a14="http://schemas.microsoft.com/office/drawing/2010/main" val="0"/>
              </a:ext>
            </a:extLst>
          </a:blip>
          <a:srcRect t="14861" r="11719" b="31326"/>
          <a:stretch>
            <a:fillRect/>
          </a:stretch>
        </p:blipFill>
        <p:spPr bwMode="auto">
          <a:xfrm>
            <a:off x="0" y="1858963"/>
            <a:ext cx="5334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6"/>
          <p:cNvPicPr>
            <a:picLocks noChangeAspect="1" noChangeArrowheads="1"/>
          </p:cNvPicPr>
          <p:nvPr/>
        </p:nvPicPr>
        <p:blipFill>
          <a:blip r:embed="rId4">
            <a:extLst>
              <a:ext uri="{28A0092B-C50C-407E-A947-70E740481C1C}">
                <a14:useLocalDpi xmlns:a14="http://schemas.microsoft.com/office/drawing/2010/main" val="0"/>
              </a:ext>
            </a:extLst>
          </a:blip>
          <a:srcRect t="15817" r="12500" b="30946"/>
          <a:stretch>
            <a:fillRect/>
          </a:stretch>
        </p:blipFill>
        <p:spPr bwMode="auto">
          <a:xfrm>
            <a:off x="3995738" y="4122738"/>
            <a:ext cx="5148262"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7"/>
          <p:cNvSpPr>
            <a:spLocks noChangeArrowheads="1"/>
          </p:cNvSpPr>
          <p:nvPr/>
        </p:nvSpPr>
        <p:spPr bwMode="auto">
          <a:xfrm>
            <a:off x="228600" y="0"/>
            <a:ext cx="6781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200" b="1">
              <a:solidFill>
                <a:srgbClr val="000000"/>
              </a:solidFill>
              <a:latin typeface="Century Gothic" pitchFamily="34" charset="0"/>
            </a:endParaRPr>
          </a:p>
        </p:txBody>
      </p:sp>
      <p:sp>
        <p:nvSpPr>
          <p:cNvPr id="44037" name="Text Box 10"/>
          <p:cNvSpPr txBox="1">
            <a:spLocks noChangeArrowheads="1"/>
          </p:cNvSpPr>
          <p:nvPr/>
        </p:nvSpPr>
        <p:spPr bwMode="auto">
          <a:xfrm>
            <a:off x="519113" y="4378325"/>
            <a:ext cx="3432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Book Antiqua" pitchFamily="18" charset="0"/>
                <a:ea typeface="MS PGothic" pitchFamily="34" charset="-128"/>
              </a:defRPr>
            </a:lvl1pPr>
            <a:lvl2pPr marL="742950" indent="-285750" eaLnBrk="0" hangingPunct="0">
              <a:defRPr sz="2400">
                <a:solidFill>
                  <a:schemeClr val="tx1"/>
                </a:solidFill>
                <a:latin typeface="Book Antiqua" pitchFamily="18" charset="0"/>
                <a:ea typeface="MS PGothic" pitchFamily="34" charset="-128"/>
              </a:defRPr>
            </a:lvl2pPr>
            <a:lvl3pPr marL="1143000" indent="-228600" eaLnBrk="0" hangingPunct="0">
              <a:defRPr sz="2400">
                <a:solidFill>
                  <a:schemeClr val="tx1"/>
                </a:solidFill>
                <a:latin typeface="Book Antiqua" pitchFamily="18" charset="0"/>
                <a:ea typeface="MS PGothic" pitchFamily="34" charset="-128"/>
              </a:defRPr>
            </a:lvl3pPr>
            <a:lvl4pPr marL="1600200" indent="-228600" eaLnBrk="0" hangingPunct="0">
              <a:defRPr sz="2400">
                <a:solidFill>
                  <a:schemeClr val="tx1"/>
                </a:solidFill>
                <a:latin typeface="Book Antiqua" pitchFamily="18" charset="0"/>
                <a:ea typeface="MS PGothic" pitchFamily="34" charset="-128"/>
              </a:defRPr>
            </a:lvl4pPr>
            <a:lvl5pPr marL="2057400" indent="-228600" eaLnBrk="0" hangingPunct="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eaLnBrk="1" hangingPunct="1"/>
            <a:r>
              <a:rPr lang="en-US">
                <a:solidFill>
                  <a:srgbClr val="000000"/>
                </a:solidFill>
              </a:rPr>
              <a:t>Normal weekend load</a:t>
            </a:r>
          </a:p>
        </p:txBody>
      </p:sp>
      <p:sp>
        <p:nvSpPr>
          <p:cNvPr id="44038" name="Text Box 11"/>
          <p:cNvSpPr txBox="1">
            <a:spLocks noChangeArrowheads="1"/>
          </p:cNvSpPr>
          <p:nvPr/>
        </p:nvSpPr>
        <p:spPr bwMode="auto">
          <a:xfrm>
            <a:off x="6105525" y="3246438"/>
            <a:ext cx="27082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itchFamily="18" charset="0"/>
                <a:ea typeface="MS PGothic" pitchFamily="34" charset="-128"/>
              </a:defRPr>
            </a:lvl1pPr>
            <a:lvl2pPr marL="742950" indent="-285750" eaLnBrk="0" hangingPunct="0">
              <a:defRPr sz="2400">
                <a:solidFill>
                  <a:schemeClr val="tx1"/>
                </a:solidFill>
                <a:latin typeface="Book Antiqua" pitchFamily="18" charset="0"/>
                <a:ea typeface="MS PGothic" pitchFamily="34" charset="-128"/>
              </a:defRPr>
            </a:lvl2pPr>
            <a:lvl3pPr marL="1143000" indent="-228600" eaLnBrk="0" hangingPunct="0">
              <a:defRPr sz="2400">
                <a:solidFill>
                  <a:schemeClr val="tx1"/>
                </a:solidFill>
                <a:latin typeface="Book Antiqua" pitchFamily="18" charset="0"/>
                <a:ea typeface="MS PGothic" pitchFamily="34" charset="-128"/>
              </a:defRPr>
            </a:lvl3pPr>
            <a:lvl4pPr marL="1600200" indent="-228600" eaLnBrk="0" hangingPunct="0">
              <a:defRPr sz="2400">
                <a:solidFill>
                  <a:schemeClr val="tx1"/>
                </a:solidFill>
                <a:latin typeface="Book Antiqua" pitchFamily="18" charset="0"/>
                <a:ea typeface="MS PGothic" pitchFamily="34" charset="-128"/>
              </a:defRPr>
            </a:lvl4pPr>
            <a:lvl5pPr marL="2057400" indent="-228600" eaLnBrk="0" hangingPunct="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eaLnBrk="1" hangingPunct="1"/>
            <a:r>
              <a:rPr lang="en-US">
                <a:solidFill>
                  <a:srgbClr val="000000"/>
                </a:solidFill>
              </a:rPr>
              <a:t>Time clock failure </a:t>
            </a:r>
          </a:p>
          <a:p>
            <a:pPr eaLnBrk="1" hangingPunct="1"/>
            <a:r>
              <a:rPr lang="en-US">
                <a:solidFill>
                  <a:srgbClr val="000000"/>
                </a:solidFill>
              </a:rPr>
              <a:t>caused unit to run</a:t>
            </a:r>
          </a:p>
        </p:txBody>
      </p:sp>
      <p:cxnSp>
        <p:nvCxnSpPr>
          <p:cNvPr id="44039" name="Straight Arrow Connector 9"/>
          <p:cNvCxnSpPr>
            <a:cxnSpLocks noChangeShapeType="1"/>
          </p:cNvCxnSpPr>
          <p:nvPr/>
        </p:nvCxnSpPr>
        <p:spPr bwMode="auto">
          <a:xfrm rot="5400000" flipH="1" flipV="1">
            <a:off x="1742282" y="3958431"/>
            <a:ext cx="693738" cy="36512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4040" name="Straight Arrow Connector 11"/>
          <p:cNvCxnSpPr>
            <a:cxnSpLocks noChangeShapeType="1"/>
          </p:cNvCxnSpPr>
          <p:nvPr/>
        </p:nvCxnSpPr>
        <p:spPr bwMode="auto">
          <a:xfrm rot="5400000">
            <a:off x="5521325" y="4341813"/>
            <a:ext cx="1789113" cy="1277937"/>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4041" name="Straight Arrow Connector 13"/>
          <p:cNvCxnSpPr>
            <a:cxnSpLocks noChangeShapeType="1"/>
          </p:cNvCxnSpPr>
          <p:nvPr/>
        </p:nvCxnSpPr>
        <p:spPr bwMode="auto">
          <a:xfrm rot="5400000">
            <a:off x="5977731" y="4761707"/>
            <a:ext cx="1825625" cy="47466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4042" name="Straight Arrow Connector 15"/>
          <p:cNvCxnSpPr>
            <a:cxnSpLocks noChangeShapeType="1"/>
          </p:cNvCxnSpPr>
          <p:nvPr/>
        </p:nvCxnSpPr>
        <p:spPr bwMode="auto">
          <a:xfrm rot="16200000" flipH="1">
            <a:off x="6671469" y="4761707"/>
            <a:ext cx="1533525" cy="401637"/>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4043" name="Title 16"/>
          <p:cNvSpPr>
            <a:spLocks noGrp="1"/>
          </p:cNvSpPr>
          <p:nvPr>
            <p:ph type="title"/>
          </p:nvPr>
        </p:nvSpPr>
        <p:spPr/>
        <p:txBody>
          <a:bodyPr/>
          <a:lstStyle/>
          <a:p>
            <a:r>
              <a:rPr lang="en-US" sz="3200" smtClean="0"/>
              <a:t>Parking Garage Time Clock Failure</a:t>
            </a:r>
          </a:p>
        </p:txBody>
      </p:sp>
    </p:spTree>
    <p:extLst>
      <p:ext uri="{BB962C8B-B14F-4D97-AF65-F5344CB8AC3E}">
        <p14:creationId xmlns:p14="http://schemas.microsoft.com/office/powerpoint/2010/main" val="112328267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l="781" t="14583" r="13281" b="33334"/>
          <a:stretch>
            <a:fillRect/>
          </a:stretch>
        </p:blipFill>
        <p:spPr bwMode="auto">
          <a:xfrm>
            <a:off x="457200" y="1981200"/>
            <a:ext cx="838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Line 4"/>
          <p:cNvSpPr>
            <a:spLocks noChangeShapeType="1"/>
          </p:cNvSpPr>
          <p:nvPr/>
        </p:nvSpPr>
        <p:spPr bwMode="auto">
          <a:xfrm flipH="1" flipV="1">
            <a:off x="6400800" y="3505200"/>
            <a:ext cx="6858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5060" name="Rectangle 6"/>
          <p:cNvSpPr>
            <a:spLocks noChangeArrowheads="1"/>
          </p:cNvSpPr>
          <p:nvPr/>
        </p:nvSpPr>
        <p:spPr bwMode="auto">
          <a:xfrm>
            <a:off x="762000" y="419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400" b="1">
                <a:solidFill>
                  <a:srgbClr val="000000"/>
                </a:solidFill>
                <a:latin typeface="Century Gothic" pitchFamily="34" charset="0"/>
              </a:rPr>
              <a:t>Power Interruption by contractor caused controller to fail in Occupied Mode</a:t>
            </a:r>
          </a:p>
        </p:txBody>
      </p:sp>
      <p:sp>
        <p:nvSpPr>
          <p:cNvPr id="45061" name="Rectangle 7"/>
          <p:cNvSpPr>
            <a:spLocks noChangeArrowheads="1"/>
          </p:cNvSpPr>
          <p:nvPr/>
        </p:nvSpPr>
        <p:spPr bwMode="auto">
          <a:xfrm>
            <a:off x="0" y="0"/>
            <a:ext cx="7010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800" b="1">
              <a:solidFill>
                <a:srgbClr val="000000"/>
              </a:solidFill>
              <a:latin typeface="Century Gothic" pitchFamily="34" charset="0"/>
            </a:endParaRPr>
          </a:p>
        </p:txBody>
      </p:sp>
      <p:sp>
        <p:nvSpPr>
          <p:cNvPr id="45062" name="Title 5"/>
          <p:cNvSpPr>
            <a:spLocks noGrp="1"/>
          </p:cNvSpPr>
          <p:nvPr>
            <p:ph type="title"/>
          </p:nvPr>
        </p:nvSpPr>
        <p:spPr/>
        <p:txBody>
          <a:bodyPr/>
          <a:lstStyle/>
          <a:p>
            <a:r>
              <a:rPr lang="en-US" sz="3200" smtClean="0"/>
              <a:t>Controller Failed in Occupied Mode</a:t>
            </a:r>
          </a:p>
        </p:txBody>
      </p:sp>
    </p:spTree>
    <p:extLst>
      <p:ext uri="{BB962C8B-B14F-4D97-AF65-F5344CB8AC3E}">
        <p14:creationId xmlns:p14="http://schemas.microsoft.com/office/powerpoint/2010/main" val="42063759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5"/>
          <p:cNvSpPr>
            <a:spLocks noGrp="1"/>
          </p:cNvSpPr>
          <p:nvPr>
            <p:ph type="title"/>
          </p:nvPr>
        </p:nvSpPr>
        <p:spPr>
          <a:xfrm>
            <a:off x="287524" y="260648"/>
            <a:ext cx="8153400" cy="990600"/>
          </a:xfrm>
        </p:spPr>
        <p:txBody>
          <a:bodyPr/>
          <a:lstStyle/>
          <a:p>
            <a:r>
              <a:rPr lang="en-US" dirty="0" smtClean="0"/>
              <a:t>Activity </a:t>
            </a:r>
            <a:r>
              <a:rPr lang="en-US" dirty="0" smtClean="0"/>
              <a:t>– Draw </a:t>
            </a:r>
            <a:r>
              <a:rPr lang="en-US" dirty="0" smtClean="0"/>
              <a:t>Your </a:t>
            </a:r>
            <a:r>
              <a:rPr lang="en-US" dirty="0" smtClean="0"/>
              <a:t/>
            </a:r>
            <a:br>
              <a:rPr lang="en-US" dirty="0" smtClean="0"/>
            </a:br>
            <a:r>
              <a:rPr lang="en-US" dirty="0" smtClean="0"/>
              <a:t>Own </a:t>
            </a:r>
            <a:r>
              <a:rPr lang="en-US" dirty="0" smtClean="0"/>
              <a:t>Load Shape</a:t>
            </a:r>
          </a:p>
        </p:txBody>
      </p:sp>
      <p:sp>
        <p:nvSpPr>
          <p:cNvPr id="7" name="Text Placeholder 6"/>
          <p:cNvSpPr>
            <a:spLocks noGrp="1"/>
          </p:cNvSpPr>
          <p:nvPr>
            <p:ph type="body" sz="half" idx="1"/>
          </p:nvPr>
        </p:nvSpPr>
        <p:spPr>
          <a:xfrm>
            <a:off x="4827588" y="2151063"/>
            <a:ext cx="3810000" cy="4114800"/>
          </a:xfrm>
        </p:spPr>
        <p:txBody>
          <a:bodyPr/>
          <a:lstStyle/>
          <a:p>
            <a:pPr marL="0" indent="0" eaLnBrk="1" hangingPunct="1">
              <a:spcBef>
                <a:spcPct val="0"/>
              </a:spcBef>
              <a:buFontTx/>
              <a:buNone/>
              <a:defRPr/>
            </a:pPr>
            <a:r>
              <a:rPr lang="en-US" sz="1800" b="1" dirty="0" smtClean="0">
                <a:ea typeface="Calibri" pitchFamily="34" charset="0"/>
                <a:cs typeface="Times New Roman" pitchFamily="18" charset="0"/>
              </a:rPr>
              <a:t>Given:</a:t>
            </a:r>
            <a:r>
              <a:rPr lang="en-US" sz="1800" b="1" u="sng" dirty="0" smtClean="0">
                <a:ea typeface="Calibri" pitchFamily="34" charset="0"/>
                <a:cs typeface="Times New Roman" pitchFamily="18" charset="0"/>
              </a:rPr>
              <a:t>  </a:t>
            </a:r>
            <a:endParaRPr lang="en-US" sz="1000" dirty="0" smtClean="0">
              <a:cs typeface="Times New Roman" pitchFamily="18" charset="0"/>
            </a:endParaRPr>
          </a:p>
          <a:p>
            <a:pPr marL="0" indent="0">
              <a:spcBef>
                <a:spcPct val="0"/>
              </a:spcBef>
              <a:defRPr/>
            </a:pPr>
            <a:r>
              <a:rPr lang="en-US" sz="1600" dirty="0" smtClean="0">
                <a:ea typeface="Calibri" pitchFamily="34" charset="0"/>
                <a:cs typeface="Times New Roman" pitchFamily="18" charset="0"/>
              </a:rPr>
              <a:t> A medium-sized office building, 100,000 sqft.  </a:t>
            </a:r>
            <a:endParaRPr lang="en-US" sz="900" dirty="0" smtClean="0">
              <a:cs typeface="Times New Roman" pitchFamily="18" charset="0"/>
            </a:endParaRPr>
          </a:p>
          <a:p>
            <a:pPr marL="0" indent="0">
              <a:spcBef>
                <a:spcPct val="0"/>
              </a:spcBef>
              <a:defRPr/>
            </a:pPr>
            <a:r>
              <a:rPr lang="en-US" sz="1600" dirty="0" smtClean="0">
                <a:ea typeface="Calibri" pitchFamily="34" charset="0"/>
                <a:cs typeface="Times New Roman" pitchFamily="18" charset="0"/>
              </a:rPr>
              <a:t> Normal occupancy 8-5, Monday-Friday, 9-1 Saturday.</a:t>
            </a:r>
            <a:endParaRPr lang="en-US" sz="900" dirty="0" smtClean="0">
              <a:cs typeface="Times New Roman" pitchFamily="18" charset="0"/>
            </a:endParaRPr>
          </a:p>
          <a:p>
            <a:pPr marL="0" indent="0">
              <a:spcBef>
                <a:spcPct val="0"/>
              </a:spcBef>
              <a:defRPr/>
            </a:pPr>
            <a:r>
              <a:rPr lang="en-US" sz="1600" dirty="0" smtClean="0">
                <a:ea typeface="Calibri" pitchFamily="34" charset="0"/>
                <a:cs typeface="Times New Roman" pitchFamily="18" charset="0"/>
              </a:rPr>
              <a:t> Two air-cooled chillers, gas boiler, VAV with electric reheat.</a:t>
            </a:r>
            <a:endParaRPr lang="en-US" sz="900" dirty="0" smtClean="0">
              <a:cs typeface="Times New Roman" pitchFamily="18" charset="0"/>
            </a:endParaRPr>
          </a:p>
          <a:p>
            <a:pPr marL="0" indent="0">
              <a:spcBef>
                <a:spcPct val="0"/>
              </a:spcBef>
              <a:defRPr/>
            </a:pPr>
            <a:r>
              <a:rPr lang="en-US" sz="1600" dirty="0" smtClean="0">
                <a:ea typeface="Calibri" pitchFamily="34" charset="0"/>
                <a:cs typeface="Times New Roman" pitchFamily="18" charset="0"/>
              </a:rPr>
              <a:t> Typical office use.</a:t>
            </a:r>
          </a:p>
          <a:p>
            <a:pPr marL="0" indent="0">
              <a:spcBef>
                <a:spcPct val="0"/>
              </a:spcBef>
              <a:defRPr/>
            </a:pPr>
            <a:endParaRPr lang="en-US" sz="900" dirty="0" smtClean="0">
              <a:cs typeface="Times New Roman" pitchFamily="18" charset="0"/>
            </a:endParaRPr>
          </a:p>
          <a:p>
            <a:pPr marL="0" indent="0">
              <a:spcBef>
                <a:spcPct val="0"/>
              </a:spcBef>
              <a:buFontTx/>
              <a:buNone/>
              <a:defRPr/>
            </a:pPr>
            <a:r>
              <a:rPr lang="en-US" sz="1600" b="1" dirty="0" smtClean="0">
                <a:ea typeface="Calibri" pitchFamily="34" charset="0"/>
                <a:cs typeface="Times New Roman" pitchFamily="18" charset="0"/>
              </a:rPr>
              <a:t>Based on the given information:</a:t>
            </a:r>
            <a:endParaRPr lang="en-US" sz="900" dirty="0" smtClean="0">
              <a:cs typeface="Times New Roman" pitchFamily="18" charset="0"/>
            </a:endParaRPr>
          </a:p>
          <a:p>
            <a:pPr marL="0" indent="0">
              <a:spcBef>
                <a:spcPct val="0"/>
              </a:spcBef>
              <a:defRPr/>
            </a:pPr>
            <a:r>
              <a:rPr lang="en-US" sz="1600" dirty="0" smtClean="0">
                <a:ea typeface="Calibri" pitchFamily="34" charset="0"/>
                <a:cs typeface="Times New Roman" pitchFamily="18" charset="0"/>
              </a:rPr>
              <a:t> Draw the expected load shape for a typical summer Wednesday.</a:t>
            </a:r>
            <a:endParaRPr lang="en-US" sz="900" dirty="0" smtClean="0">
              <a:cs typeface="Times New Roman" pitchFamily="18" charset="0"/>
            </a:endParaRPr>
          </a:p>
          <a:p>
            <a:pPr marL="0" indent="0">
              <a:spcBef>
                <a:spcPct val="0"/>
              </a:spcBef>
              <a:defRPr/>
            </a:pPr>
            <a:r>
              <a:rPr lang="en-US" sz="1600" dirty="0" smtClean="0">
                <a:ea typeface="Calibri" pitchFamily="34" charset="0"/>
                <a:cs typeface="Times New Roman" pitchFamily="18" charset="0"/>
              </a:rPr>
              <a:t> On the same chart, draw the expected load shape for a typical weekend day or holiday.</a:t>
            </a:r>
            <a:endParaRPr lang="en-US" dirty="0" smtClean="0">
              <a:cs typeface="Times New Roman" pitchFamily="18" charset="0"/>
            </a:endParaRPr>
          </a:p>
          <a:p>
            <a:pPr>
              <a:defRPr/>
            </a:pPr>
            <a:endParaRPr lang="en-US" sz="1800" dirty="0">
              <a:cs typeface="ＭＳ Ｐゴシック" pitchFamily="48" charset="-128"/>
            </a:endParaRPr>
          </a:p>
        </p:txBody>
      </p:sp>
      <p:graphicFrame>
        <p:nvGraphicFramePr>
          <p:cNvPr id="9" name="Chart 8"/>
          <p:cNvGraphicFramePr/>
          <p:nvPr/>
        </p:nvGraphicFramePr>
        <p:xfrm>
          <a:off x="446031" y="2589201"/>
          <a:ext cx="4070907" cy="2428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3111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59532" y="548680"/>
            <a:ext cx="8153400" cy="990600"/>
          </a:xfrm>
        </p:spPr>
        <p:txBody>
          <a:bodyPr/>
          <a:lstStyle/>
          <a:p>
            <a:r>
              <a:rPr lang="en-US" dirty="0" smtClean="0"/>
              <a:t>Optional Activity</a:t>
            </a:r>
            <a:r>
              <a:rPr lang="en-US" dirty="0"/>
              <a:t/>
            </a:r>
            <a:br>
              <a:rPr lang="en-US" dirty="0"/>
            </a:br>
            <a:r>
              <a:rPr lang="en-US" sz="3200" dirty="0"/>
              <a:t>Load Shapes &amp; Common Problems </a:t>
            </a:r>
          </a:p>
        </p:txBody>
      </p:sp>
      <p:pic>
        <p:nvPicPr>
          <p:cNvPr id="4608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51" y="1931988"/>
            <a:ext cx="5284108" cy="358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5"/>
          <p:cNvSpPr txBox="1">
            <a:spLocks noChangeArrowheads="1"/>
          </p:cNvSpPr>
          <p:nvPr/>
        </p:nvSpPr>
        <p:spPr bwMode="auto">
          <a:xfrm>
            <a:off x="5868144" y="1931988"/>
            <a:ext cx="275674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Book Antiqua" pitchFamily="18" charset="0"/>
                <a:ea typeface="MS PGothic" pitchFamily="34" charset="-128"/>
              </a:defRPr>
            </a:lvl1pPr>
            <a:lvl2pPr marL="742950" indent="-285750" eaLnBrk="0" hangingPunct="0">
              <a:defRPr sz="2400">
                <a:solidFill>
                  <a:schemeClr val="tx1"/>
                </a:solidFill>
                <a:latin typeface="Book Antiqua" pitchFamily="18" charset="0"/>
                <a:ea typeface="MS PGothic" pitchFamily="34" charset="-128"/>
              </a:defRPr>
            </a:lvl2pPr>
            <a:lvl3pPr marL="1143000" indent="-228600" eaLnBrk="0" hangingPunct="0">
              <a:defRPr sz="2400">
                <a:solidFill>
                  <a:schemeClr val="tx1"/>
                </a:solidFill>
                <a:latin typeface="Book Antiqua" pitchFamily="18" charset="0"/>
                <a:ea typeface="MS PGothic" pitchFamily="34" charset="-128"/>
              </a:defRPr>
            </a:lvl3pPr>
            <a:lvl4pPr marL="1600200" indent="-228600" eaLnBrk="0" hangingPunct="0">
              <a:defRPr sz="2400">
                <a:solidFill>
                  <a:schemeClr val="tx1"/>
                </a:solidFill>
                <a:latin typeface="Book Antiqua" pitchFamily="18" charset="0"/>
                <a:ea typeface="MS PGothic" pitchFamily="34" charset="-128"/>
              </a:defRPr>
            </a:lvl4pPr>
            <a:lvl5pPr marL="2057400" indent="-228600" eaLnBrk="0" hangingPunct="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eaLnBrk="1" hangingPunct="1"/>
            <a:r>
              <a:rPr lang="en-US" sz="2800" b="1" dirty="0" smtClean="0"/>
              <a:t>Watch the video.</a:t>
            </a:r>
          </a:p>
          <a:p>
            <a:pPr eaLnBrk="1" hangingPunct="1"/>
            <a:endParaRPr lang="en-US" sz="2800" b="1" dirty="0"/>
          </a:p>
          <a:p>
            <a:pPr eaLnBrk="1" hangingPunct="1"/>
            <a:r>
              <a:rPr lang="en-US" sz="2800" b="1" dirty="0" smtClean="0"/>
              <a:t>Discuss questions in the notes section.</a:t>
            </a:r>
            <a:endParaRPr lang="en-US" dirty="0"/>
          </a:p>
        </p:txBody>
      </p:sp>
      <p:sp>
        <p:nvSpPr>
          <p:cNvPr id="46086" name="TextBox 5"/>
          <p:cNvSpPr txBox="1">
            <a:spLocks noChangeArrowheads="1"/>
          </p:cNvSpPr>
          <p:nvPr/>
        </p:nvSpPr>
        <p:spPr bwMode="auto">
          <a:xfrm>
            <a:off x="480651" y="5518529"/>
            <a:ext cx="86534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itchFamily="18" charset="0"/>
                <a:ea typeface="MS PGothic" pitchFamily="34" charset="-128"/>
              </a:defRPr>
            </a:lvl1pPr>
            <a:lvl2pPr marL="742950" indent="-285750" eaLnBrk="0" hangingPunct="0">
              <a:defRPr sz="2400">
                <a:solidFill>
                  <a:schemeClr val="tx1"/>
                </a:solidFill>
                <a:latin typeface="Book Antiqua" pitchFamily="18" charset="0"/>
                <a:ea typeface="MS PGothic" pitchFamily="34" charset="-128"/>
              </a:defRPr>
            </a:lvl2pPr>
            <a:lvl3pPr marL="1143000" indent="-228600" eaLnBrk="0" hangingPunct="0">
              <a:defRPr sz="2400">
                <a:solidFill>
                  <a:schemeClr val="tx1"/>
                </a:solidFill>
                <a:latin typeface="Book Antiqua" pitchFamily="18" charset="0"/>
                <a:ea typeface="MS PGothic" pitchFamily="34" charset="-128"/>
              </a:defRPr>
            </a:lvl3pPr>
            <a:lvl4pPr marL="1600200" indent="-228600" eaLnBrk="0" hangingPunct="0">
              <a:defRPr sz="2400">
                <a:solidFill>
                  <a:schemeClr val="tx1"/>
                </a:solidFill>
                <a:latin typeface="Book Antiqua" pitchFamily="18" charset="0"/>
                <a:ea typeface="MS PGothic" pitchFamily="34" charset="-128"/>
              </a:defRPr>
            </a:lvl4pPr>
            <a:lvl5pPr marL="2057400" indent="-228600" eaLnBrk="0" hangingPunct="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eaLnBrk="1" hangingPunct="1"/>
            <a:r>
              <a:rPr lang="en-US" b="1" dirty="0">
                <a:solidFill>
                  <a:srgbClr val="3365FB"/>
                </a:solidFill>
              </a:rPr>
              <a:t>http://betterbricks.com/articles/interpreting-electric-meter-data-series</a:t>
            </a:r>
          </a:p>
        </p:txBody>
      </p:sp>
    </p:spTree>
    <p:extLst>
      <p:ext uri="{BB962C8B-B14F-4D97-AF65-F5344CB8AC3E}">
        <p14:creationId xmlns:p14="http://schemas.microsoft.com/office/powerpoint/2010/main" val="4061629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4"/>
          <p:cNvSpPr>
            <a:spLocks noGrp="1"/>
          </p:cNvSpPr>
          <p:nvPr>
            <p:ph type="title"/>
          </p:nvPr>
        </p:nvSpPr>
        <p:spPr>
          <a:xfrm>
            <a:off x="287524" y="440668"/>
            <a:ext cx="8153400" cy="990600"/>
          </a:xfrm>
        </p:spPr>
        <p:txBody>
          <a:bodyPr/>
          <a:lstStyle/>
          <a:p>
            <a:r>
              <a:rPr lang="en-US" dirty="0" smtClean="0"/>
              <a:t>Activity</a:t>
            </a:r>
            <a:r>
              <a:rPr lang="en-US" dirty="0" smtClean="0"/>
              <a:t/>
            </a:r>
            <a:br>
              <a:rPr lang="en-US" dirty="0" smtClean="0"/>
            </a:br>
            <a:r>
              <a:rPr lang="en-US" dirty="0" smtClean="0"/>
              <a:t>ACME </a:t>
            </a:r>
            <a:r>
              <a:rPr lang="en-US" dirty="0" smtClean="0"/>
              <a:t>Office Interval Chart</a:t>
            </a:r>
          </a:p>
        </p:txBody>
      </p:sp>
      <p:pic>
        <p:nvPicPr>
          <p:cNvPr id="4915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1822450"/>
            <a:ext cx="8797925"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825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p:txBody>
          <a:bodyPr/>
          <a:lstStyle/>
          <a:p>
            <a:r>
              <a:rPr lang="en-US" smtClean="0"/>
              <a:t>Interval Data</a:t>
            </a:r>
          </a:p>
        </p:txBody>
      </p:sp>
      <p:sp>
        <p:nvSpPr>
          <p:cNvPr id="29699" name="Content Placeholder 9"/>
          <p:cNvSpPr>
            <a:spLocks noGrp="1"/>
          </p:cNvSpPr>
          <p:nvPr>
            <p:ph idx="1"/>
          </p:nvPr>
        </p:nvSpPr>
        <p:spPr/>
        <p:txBody>
          <a:bodyPr/>
          <a:lstStyle/>
          <a:p>
            <a:r>
              <a:rPr lang="en-US" dirty="0" smtClean="0"/>
              <a:t>Daily load data</a:t>
            </a:r>
          </a:p>
          <a:p>
            <a:r>
              <a:rPr lang="en-US" dirty="0" smtClean="0"/>
              <a:t>AKA pulse or interval data</a:t>
            </a:r>
          </a:p>
          <a:p>
            <a:pPr lvl="1">
              <a:buClrTx/>
              <a:buSzPct val="100000"/>
              <a:buFont typeface="Arial" pitchFamily="34" charset="0"/>
              <a:buChar char="•"/>
            </a:pPr>
            <a:r>
              <a:rPr lang="en-US" dirty="0" smtClean="0"/>
              <a:t>Usually electric</a:t>
            </a:r>
          </a:p>
          <a:p>
            <a:pPr lvl="1">
              <a:buClrTx/>
              <a:buSzPct val="100000"/>
              <a:buFont typeface="Arial" pitchFamily="34" charset="0"/>
              <a:buChar char="•"/>
            </a:pPr>
            <a:r>
              <a:rPr lang="en-US" dirty="0" smtClean="0"/>
              <a:t>Sometimes gas</a:t>
            </a:r>
          </a:p>
          <a:p>
            <a:r>
              <a:rPr lang="en-US" dirty="0" smtClean="0"/>
              <a:t>Available from:</a:t>
            </a:r>
          </a:p>
          <a:p>
            <a:pPr lvl="1">
              <a:buClrTx/>
              <a:buSzPct val="100000"/>
              <a:buFont typeface="Arial" pitchFamily="34" charset="0"/>
              <a:buChar char="•"/>
            </a:pPr>
            <a:r>
              <a:rPr lang="en-US" dirty="0" smtClean="0"/>
              <a:t>Utilities</a:t>
            </a:r>
          </a:p>
          <a:p>
            <a:pPr lvl="1">
              <a:buClrTx/>
              <a:buSzPct val="100000"/>
              <a:buFont typeface="Arial" pitchFamily="34" charset="0"/>
              <a:buChar char="•"/>
            </a:pPr>
            <a:r>
              <a:rPr lang="en-US" dirty="0" smtClean="0"/>
              <a:t>Building automation system</a:t>
            </a:r>
          </a:p>
          <a:p>
            <a:pPr lvl="1">
              <a:buClrTx/>
              <a:buSzPct val="100000"/>
              <a:buFont typeface="Arial" pitchFamily="34" charset="0"/>
              <a:buChar char="•"/>
            </a:pPr>
            <a:r>
              <a:rPr lang="en-US" dirty="0" smtClean="0"/>
              <a:t>Power monitoring</a:t>
            </a:r>
          </a:p>
          <a:p>
            <a:pPr lvl="1"/>
            <a:endParaRPr lang="en-US" dirty="0" smtClean="0"/>
          </a:p>
          <a:p>
            <a:endParaRPr lang="en-US" dirty="0" smtClean="0"/>
          </a:p>
        </p:txBody>
      </p:sp>
      <p:pic>
        <p:nvPicPr>
          <p:cNvPr id="2970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2038" y="1968500"/>
            <a:ext cx="2263775"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640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3200" smtClean="0"/>
              <a:t>What is interval data?</a:t>
            </a:r>
          </a:p>
        </p:txBody>
      </p:sp>
      <p:sp>
        <p:nvSpPr>
          <p:cNvPr id="33795" name="Rectangle 3"/>
          <p:cNvSpPr>
            <a:spLocks noGrp="1" noChangeArrowheads="1"/>
          </p:cNvSpPr>
          <p:nvPr>
            <p:ph idx="1"/>
          </p:nvPr>
        </p:nvSpPr>
        <p:spPr>
          <a:xfrm>
            <a:off x="457200" y="1600200"/>
            <a:ext cx="8204200" cy="4525963"/>
          </a:xfrm>
        </p:spPr>
        <p:txBody>
          <a:bodyPr/>
          <a:lstStyle/>
          <a:p>
            <a:pPr marL="812800" indent="-812800" eaLnBrk="1" hangingPunct="1">
              <a:defRPr/>
            </a:pPr>
            <a:endParaRPr lang="en-US" sz="2400" b="1" dirty="0" smtClean="0">
              <a:ea typeface="MS PGothic"/>
            </a:endParaRPr>
          </a:p>
          <a:p>
            <a:pPr marL="1168400" lvl="1" indent="-711200" eaLnBrk="1" hangingPunct="1">
              <a:buClr>
                <a:schemeClr val="tx1"/>
              </a:buClr>
              <a:buFontTx/>
              <a:buNone/>
              <a:defRPr/>
            </a:pPr>
            <a:r>
              <a:rPr lang="en-US" b="1" dirty="0" smtClean="0">
                <a:ea typeface="MS PGothic"/>
              </a:rPr>
              <a:t>Energy usage data that is time stamped in intervals</a:t>
            </a:r>
          </a:p>
          <a:p>
            <a:pPr lvl="1">
              <a:buClrTx/>
              <a:buSzPct val="100000"/>
              <a:buFont typeface="Arial" pitchFamily="34" charset="0"/>
              <a:buChar char="•"/>
              <a:defRPr/>
            </a:pPr>
            <a:r>
              <a:rPr lang="en-US" dirty="0" smtClean="0">
                <a:ea typeface="MS PGothic"/>
              </a:rPr>
              <a:t>Technically, your monthly bill is interval data, but the interval is 28-33 days, depending on the month and the billing cycle.</a:t>
            </a:r>
          </a:p>
          <a:p>
            <a:pPr marL="1168400" lvl="1" indent="-711200" eaLnBrk="1" hangingPunct="1">
              <a:buClr>
                <a:schemeClr val="tx1"/>
              </a:buClr>
              <a:buFontTx/>
              <a:buNone/>
              <a:defRPr/>
            </a:pPr>
            <a:endParaRPr lang="en-US" dirty="0" smtClean="0">
              <a:ea typeface="MS PGothic"/>
            </a:endParaRPr>
          </a:p>
          <a:p>
            <a:pPr marL="1168400" lvl="1" indent="-711200" eaLnBrk="1" hangingPunct="1">
              <a:buFont typeface="Monotype Sorts"/>
              <a:buNone/>
              <a:defRPr/>
            </a:pPr>
            <a:r>
              <a:rPr lang="en-US" b="1" dirty="0" smtClean="0">
                <a:ea typeface="MS PGothic"/>
              </a:rPr>
              <a:t>The data is more meaningful in intervals of 1 hour or less.</a:t>
            </a:r>
          </a:p>
          <a:p>
            <a:pPr lvl="1">
              <a:buClrTx/>
              <a:buSzPct val="100000"/>
              <a:buFont typeface="Arial" pitchFamily="34" charset="0"/>
              <a:buChar char="•"/>
              <a:defRPr/>
            </a:pPr>
            <a:r>
              <a:rPr lang="en-US" dirty="0" smtClean="0">
                <a:ea typeface="MS PGothic"/>
              </a:rPr>
              <a:t>15 minute interval data is probably the smallest increment you will need.</a:t>
            </a:r>
          </a:p>
          <a:p>
            <a:pPr marL="1168400" lvl="1" indent="-711200" eaLnBrk="1" hangingPunct="1">
              <a:defRPr/>
            </a:pPr>
            <a:endParaRPr lang="en-US" sz="1600" dirty="0" smtClean="0">
              <a:ea typeface="MS PGothic"/>
            </a:endParaRPr>
          </a:p>
          <a:p>
            <a:pPr marL="1168400" lvl="1" indent="-711200" eaLnBrk="1" hangingPunct="1">
              <a:defRPr/>
            </a:pPr>
            <a:endParaRPr lang="en-US" dirty="0" smtClean="0">
              <a:ea typeface="MS PGothic"/>
            </a:endParaRPr>
          </a:p>
        </p:txBody>
      </p:sp>
    </p:spTree>
    <p:extLst>
      <p:ext uri="{BB962C8B-B14F-4D97-AF65-F5344CB8AC3E}">
        <p14:creationId xmlns:p14="http://schemas.microsoft.com/office/powerpoint/2010/main" val="273174631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Finding a Software Tool</a:t>
            </a:r>
          </a:p>
        </p:txBody>
      </p:sp>
      <p:pic>
        <p:nvPicPr>
          <p:cNvPr id="31747" name="Picture 18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9531" t="11459" r="17969" b="14583"/>
          <a:stretch>
            <a:fillRect/>
          </a:stretch>
        </p:blipFill>
        <p:spPr>
          <a:xfrm>
            <a:off x="409575" y="1931988"/>
            <a:ext cx="5038725" cy="4471987"/>
          </a:xfrm>
        </p:spPr>
      </p:pic>
      <p:sp>
        <p:nvSpPr>
          <p:cNvPr id="31748" name="Rectangle 4"/>
          <p:cNvSpPr>
            <a:spLocks noChangeArrowheads="1"/>
          </p:cNvSpPr>
          <p:nvPr/>
        </p:nvSpPr>
        <p:spPr bwMode="auto">
          <a:xfrm>
            <a:off x="5886450" y="2260600"/>
            <a:ext cx="277495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smtClean="0">
                <a:solidFill>
                  <a:srgbClr val="000000"/>
                </a:solidFill>
              </a:rPr>
              <a:t>For updates, go </a:t>
            </a:r>
            <a:r>
              <a:rPr lang="en-US" dirty="0">
                <a:solidFill>
                  <a:srgbClr val="000000"/>
                </a:solidFill>
              </a:rPr>
              <a:t>to </a:t>
            </a:r>
          </a:p>
          <a:p>
            <a:pPr algn="ctr"/>
            <a:endParaRPr lang="en-US" dirty="0">
              <a:solidFill>
                <a:srgbClr val="000000"/>
              </a:solidFill>
            </a:endParaRPr>
          </a:p>
          <a:p>
            <a:pPr algn="ctr"/>
            <a:r>
              <a:rPr lang="en-US" dirty="0">
                <a:solidFill>
                  <a:srgbClr val="000000"/>
                </a:solidFill>
              </a:rPr>
              <a:t>betterbricks.com </a:t>
            </a:r>
          </a:p>
          <a:p>
            <a:pPr algn="ctr"/>
            <a:endParaRPr lang="en-US" dirty="0">
              <a:solidFill>
                <a:srgbClr val="000000"/>
              </a:solidFill>
            </a:endParaRPr>
          </a:p>
          <a:p>
            <a:pPr algn="ctr"/>
            <a:r>
              <a:rPr lang="en-US" dirty="0">
                <a:solidFill>
                  <a:srgbClr val="000000"/>
                </a:solidFill>
              </a:rPr>
              <a:t>and </a:t>
            </a:r>
            <a:r>
              <a:rPr lang="en-US" dirty="0" smtClean="0">
                <a:solidFill>
                  <a:srgbClr val="000000"/>
                </a:solidFill>
              </a:rPr>
              <a:t>search for </a:t>
            </a:r>
          </a:p>
          <a:p>
            <a:pPr algn="ctr"/>
            <a:endParaRPr lang="en-US" dirty="0">
              <a:solidFill>
                <a:srgbClr val="000000"/>
              </a:solidFill>
            </a:endParaRPr>
          </a:p>
          <a:p>
            <a:pPr algn="ctr"/>
            <a:r>
              <a:rPr lang="en-US" dirty="0" smtClean="0">
                <a:solidFill>
                  <a:srgbClr val="000000"/>
                </a:solidFill>
              </a:rPr>
              <a:t>“</a:t>
            </a:r>
            <a:r>
              <a:rPr lang="en-US" dirty="0">
                <a:solidFill>
                  <a:srgbClr val="000000"/>
                </a:solidFill>
              </a:rPr>
              <a:t>software tools”</a:t>
            </a:r>
          </a:p>
          <a:p>
            <a:pPr algn="ctr"/>
            <a:endParaRPr lang="en-US" dirty="0">
              <a:solidFill>
                <a:srgbClr val="000000"/>
              </a:solidFill>
            </a:endParaRPr>
          </a:p>
        </p:txBody>
      </p:sp>
    </p:spTree>
    <p:extLst>
      <p:ext uri="{BB962C8B-B14F-4D97-AF65-F5344CB8AC3E}">
        <p14:creationId xmlns:p14="http://schemas.microsoft.com/office/powerpoint/2010/main" val="506017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If You </a:t>
            </a:r>
            <a:r>
              <a:rPr lang="en-US" u="sng" smtClean="0"/>
              <a:t>Are</a:t>
            </a:r>
            <a:r>
              <a:rPr lang="en-US" smtClean="0"/>
              <a:t> an Excel Wizard</a:t>
            </a:r>
          </a:p>
        </p:txBody>
      </p:sp>
      <p:sp>
        <p:nvSpPr>
          <p:cNvPr id="32771" name="Text Placeholder 3"/>
          <p:cNvSpPr>
            <a:spLocks noGrp="1"/>
          </p:cNvSpPr>
          <p:nvPr>
            <p:ph type="body" sz="half" idx="1"/>
          </p:nvPr>
        </p:nvSpPr>
        <p:spPr>
          <a:xfrm>
            <a:off x="555625" y="2005013"/>
            <a:ext cx="7939088" cy="4114800"/>
          </a:xfrm>
        </p:spPr>
        <p:txBody>
          <a:bodyPr/>
          <a:lstStyle/>
          <a:p>
            <a:pPr>
              <a:buFontTx/>
              <a:buNone/>
            </a:pPr>
            <a:r>
              <a:rPr lang="en-US" sz="2400" smtClean="0"/>
              <a:t>Energy Charting and Metrics (ECAM) tool</a:t>
            </a:r>
          </a:p>
          <a:p>
            <a:r>
              <a:rPr lang="en-US" sz="2000" smtClean="0"/>
              <a:t>Free</a:t>
            </a:r>
          </a:p>
          <a:p>
            <a:r>
              <a:rPr lang="en-US" sz="2000" smtClean="0"/>
              <a:t>Facilitates the examination of utility meter data and other trended data</a:t>
            </a:r>
          </a:p>
          <a:p>
            <a:r>
              <a:rPr lang="en-US" sz="2000" smtClean="0"/>
              <a:t>Data processing to attach schedule and day-type information to time-series data</a:t>
            </a:r>
          </a:p>
          <a:p>
            <a:r>
              <a:rPr lang="en-US" sz="2000" smtClean="0"/>
              <a:t>Filtering by day type, day of week, time of day, occupancy, binned weather data, month or year, pre/post, equipment status</a:t>
            </a:r>
          </a:p>
          <a:p>
            <a:r>
              <a:rPr lang="en-US" sz="2000" smtClean="0"/>
              <a:t>Normalization of data based on user-entered information </a:t>
            </a:r>
          </a:p>
          <a:p>
            <a:r>
              <a:rPr lang="en-US" sz="2000" smtClean="0"/>
              <a:t>Creation of a variety of load profile and x-y charts for the points selected by the user </a:t>
            </a:r>
          </a:p>
          <a:p>
            <a:pPr>
              <a:buClr>
                <a:schemeClr val="tx1"/>
              </a:buClr>
            </a:pPr>
            <a:r>
              <a:rPr lang="en-US" sz="2000" b="1" smtClean="0">
                <a:solidFill>
                  <a:srgbClr val="3365FB"/>
                </a:solidFill>
              </a:rPr>
              <a:t> http://www.cacx.org/resources/rcxtools/spreadsheet_tools.html</a:t>
            </a:r>
          </a:p>
        </p:txBody>
      </p:sp>
    </p:spTree>
    <p:extLst>
      <p:ext uri="{BB962C8B-B14F-4D97-AF65-F5344CB8AC3E}">
        <p14:creationId xmlns:p14="http://schemas.microsoft.com/office/powerpoint/2010/main" val="868194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title"/>
          </p:nvPr>
        </p:nvSpPr>
        <p:spPr/>
        <p:txBody>
          <a:bodyPr/>
          <a:lstStyle/>
          <a:p>
            <a:pPr eaLnBrk="1" hangingPunct="1"/>
            <a:r>
              <a:rPr lang="en-US" sz="3200" smtClean="0"/>
              <a:t>What can it tell you?</a:t>
            </a:r>
          </a:p>
        </p:txBody>
      </p:sp>
      <p:sp>
        <p:nvSpPr>
          <p:cNvPr id="33795" name="Rectangle 3"/>
          <p:cNvSpPr>
            <a:spLocks noGrp="1" noChangeArrowheads="1"/>
          </p:cNvSpPr>
          <p:nvPr>
            <p:ph idx="1"/>
          </p:nvPr>
        </p:nvSpPr>
        <p:spPr>
          <a:xfrm>
            <a:off x="373063" y="2057400"/>
            <a:ext cx="8534400" cy="4219575"/>
          </a:xfrm>
        </p:spPr>
        <p:txBody>
          <a:bodyPr/>
          <a:lstStyle/>
          <a:p>
            <a:pPr eaLnBrk="1" hangingPunct="1"/>
            <a:r>
              <a:rPr lang="en-US" b="1" smtClean="0"/>
              <a:t>Interval load data can answer questions like:</a:t>
            </a:r>
            <a:endParaRPr lang="en-US" smtClean="0"/>
          </a:p>
          <a:p>
            <a:pPr eaLnBrk="1" hangingPunct="1">
              <a:buFontTx/>
              <a:buChar char="•"/>
            </a:pPr>
            <a:r>
              <a:rPr lang="en-US" sz="2400" smtClean="0"/>
              <a:t>Does the load profile match operating hours and occupancy?</a:t>
            </a:r>
          </a:p>
          <a:p>
            <a:pPr eaLnBrk="1" hangingPunct="1">
              <a:buFontTx/>
              <a:buChar char="•"/>
            </a:pPr>
            <a:r>
              <a:rPr lang="en-US" sz="2400" smtClean="0"/>
              <a:t>Are HVAC system timers programmed correctly?</a:t>
            </a:r>
          </a:p>
          <a:p>
            <a:pPr eaLnBrk="1" hangingPunct="1">
              <a:buFontTx/>
              <a:buChar char="•"/>
            </a:pPr>
            <a:r>
              <a:rPr lang="en-US" sz="2400" smtClean="0"/>
              <a:t>When does the building use the most energy?</a:t>
            </a:r>
          </a:p>
          <a:p>
            <a:pPr eaLnBrk="1" hangingPunct="1">
              <a:buFontTx/>
              <a:buChar char="•"/>
            </a:pPr>
            <a:r>
              <a:rPr lang="en-US" sz="2400" smtClean="0"/>
              <a:t>Is the base load normal for this facility?</a:t>
            </a:r>
          </a:p>
          <a:p>
            <a:pPr eaLnBrk="1" hangingPunct="1">
              <a:buFontTx/>
              <a:buChar char="•"/>
            </a:pPr>
            <a:r>
              <a:rPr lang="en-US" sz="2400" smtClean="0"/>
              <a:t>When did something change to cause a 15% increase in load? </a:t>
            </a:r>
          </a:p>
          <a:p>
            <a:pPr eaLnBrk="1" hangingPunct="1">
              <a:buFontTx/>
              <a:buChar char="•"/>
            </a:pPr>
            <a:r>
              <a:rPr lang="en-US" sz="2400" smtClean="0"/>
              <a:t>How does weather affect operations?</a:t>
            </a:r>
          </a:p>
          <a:p>
            <a:pPr eaLnBrk="1" hangingPunct="1">
              <a:buFontTx/>
              <a:buChar char="•"/>
            </a:pPr>
            <a:r>
              <a:rPr lang="en-US" sz="2400" smtClean="0"/>
              <a:t>Can peak or base load be reduced?</a:t>
            </a:r>
          </a:p>
          <a:p>
            <a:pPr eaLnBrk="1" hangingPunct="1">
              <a:buFontTx/>
              <a:buChar char="•"/>
            </a:pPr>
            <a:r>
              <a:rPr lang="en-US" sz="2400" smtClean="0"/>
              <a:t>Did my energy improvement save energy?</a:t>
            </a:r>
          </a:p>
        </p:txBody>
      </p:sp>
    </p:spTree>
    <p:extLst>
      <p:ext uri="{BB962C8B-B14F-4D97-AF65-F5344CB8AC3E}">
        <p14:creationId xmlns:p14="http://schemas.microsoft.com/office/powerpoint/2010/main" val="334415597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Some things to watch for</a:t>
            </a:r>
          </a:p>
        </p:txBody>
      </p:sp>
      <p:sp>
        <p:nvSpPr>
          <p:cNvPr id="34819" name="Content Placeholder 2"/>
          <p:cNvSpPr>
            <a:spLocks noGrp="1"/>
          </p:cNvSpPr>
          <p:nvPr>
            <p:ph idx="1"/>
          </p:nvPr>
        </p:nvSpPr>
        <p:spPr>
          <a:xfrm>
            <a:off x="665163" y="2479675"/>
            <a:ext cx="7772400" cy="4114800"/>
          </a:xfrm>
        </p:spPr>
        <p:txBody>
          <a:bodyPr/>
          <a:lstStyle/>
          <a:p>
            <a:pPr eaLnBrk="1" hangingPunct="1">
              <a:buFontTx/>
              <a:buChar char="•"/>
            </a:pPr>
            <a:r>
              <a:rPr lang="en-US" smtClean="0"/>
              <a:t>Time stamp, what is marking the time?</a:t>
            </a:r>
          </a:p>
          <a:p>
            <a:pPr eaLnBrk="1" hangingPunct="1">
              <a:buFontTx/>
              <a:buChar char="•"/>
            </a:pPr>
            <a:r>
              <a:rPr lang="en-US" smtClean="0"/>
              <a:t>What is setting the time stamping clock?</a:t>
            </a:r>
          </a:p>
          <a:p>
            <a:pPr eaLnBrk="1" hangingPunct="1">
              <a:buFontTx/>
              <a:buChar char="•"/>
            </a:pPr>
            <a:r>
              <a:rPr lang="en-US" smtClean="0"/>
              <a:t>What is the time?</a:t>
            </a:r>
          </a:p>
          <a:p>
            <a:pPr eaLnBrk="1" hangingPunct="1">
              <a:buFontTx/>
              <a:buChar char="•"/>
            </a:pPr>
            <a:r>
              <a:rPr lang="en-US" smtClean="0"/>
              <a:t>What are the units (kW, kWh)?</a:t>
            </a:r>
          </a:p>
          <a:p>
            <a:pPr eaLnBrk="1" hangingPunct="1">
              <a:buFontTx/>
              <a:buChar char="•"/>
            </a:pPr>
            <a:r>
              <a:rPr lang="en-US" smtClean="0"/>
              <a:t>Is there a multiplier?</a:t>
            </a:r>
          </a:p>
          <a:p>
            <a:endParaRPr lang="en-US" smtClean="0"/>
          </a:p>
        </p:txBody>
      </p:sp>
      <p:pic>
        <p:nvPicPr>
          <p:cNvPr id="348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875" y="2698750"/>
            <a:ext cx="16002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813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3" y="1858963"/>
            <a:ext cx="7885112"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p:cNvSpPr txBox="1">
            <a:spLocks noChangeArrowheads="1"/>
          </p:cNvSpPr>
          <p:nvPr/>
        </p:nvSpPr>
        <p:spPr bwMode="auto">
          <a:xfrm>
            <a:off x="4389438" y="3429000"/>
            <a:ext cx="16621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Book Antiqua" pitchFamily="18" charset="0"/>
                <a:ea typeface="MS PGothic" pitchFamily="34" charset="-128"/>
              </a:defRPr>
            </a:lvl1pPr>
            <a:lvl2pPr marL="742950" indent="-285750" eaLnBrk="0" hangingPunct="0">
              <a:defRPr sz="2400">
                <a:solidFill>
                  <a:schemeClr val="tx1"/>
                </a:solidFill>
                <a:latin typeface="Book Antiqua" pitchFamily="18" charset="0"/>
                <a:ea typeface="MS PGothic" pitchFamily="34" charset="-128"/>
              </a:defRPr>
            </a:lvl2pPr>
            <a:lvl3pPr marL="1143000" indent="-228600" eaLnBrk="0" hangingPunct="0">
              <a:defRPr sz="2400">
                <a:solidFill>
                  <a:schemeClr val="tx1"/>
                </a:solidFill>
                <a:latin typeface="Book Antiqua" pitchFamily="18" charset="0"/>
                <a:ea typeface="MS PGothic" pitchFamily="34" charset="-128"/>
              </a:defRPr>
            </a:lvl3pPr>
            <a:lvl4pPr marL="1600200" indent="-228600" eaLnBrk="0" hangingPunct="0">
              <a:defRPr sz="2400">
                <a:solidFill>
                  <a:schemeClr val="tx1"/>
                </a:solidFill>
                <a:latin typeface="Book Antiqua" pitchFamily="18" charset="0"/>
                <a:ea typeface="MS PGothic" pitchFamily="34" charset="-128"/>
              </a:defRPr>
            </a:lvl4pPr>
            <a:lvl5pPr marL="2057400" indent="-228600" eaLnBrk="0" hangingPunct="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lnSpc>
                <a:spcPct val="90000"/>
              </a:lnSpc>
              <a:spcBef>
                <a:spcPct val="20000"/>
              </a:spcBef>
            </a:pPr>
            <a:r>
              <a:rPr lang="en-US" sz="2800">
                <a:solidFill>
                  <a:srgbClr val="000000"/>
                </a:solidFill>
                <a:latin typeface="Times New Roman" pitchFamily="18" charset="0"/>
              </a:rPr>
              <a:t>Weekends</a:t>
            </a:r>
          </a:p>
        </p:txBody>
      </p:sp>
      <p:sp>
        <p:nvSpPr>
          <p:cNvPr id="33798" name="Text Box 6"/>
          <p:cNvSpPr txBox="1">
            <a:spLocks noChangeArrowheads="1"/>
          </p:cNvSpPr>
          <p:nvPr/>
        </p:nvSpPr>
        <p:spPr bwMode="auto">
          <a:xfrm>
            <a:off x="1906588" y="2771775"/>
            <a:ext cx="16621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Book Antiqua" pitchFamily="18" charset="0"/>
                <a:ea typeface="MS PGothic" pitchFamily="34" charset="-128"/>
              </a:defRPr>
            </a:lvl1pPr>
            <a:lvl2pPr marL="742950" indent="-285750" eaLnBrk="0" hangingPunct="0">
              <a:defRPr sz="2400">
                <a:solidFill>
                  <a:schemeClr val="tx1"/>
                </a:solidFill>
                <a:latin typeface="Book Antiqua" pitchFamily="18" charset="0"/>
                <a:ea typeface="MS PGothic" pitchFamily="34" charset="-128"/>
              </a:defRPr>
            </a:lvl2pPr>
            <a:lvl3pPr marL="1143000" indent="-228600" eaLnBrk="0" hangingPunct="0">
              <a:defRPr sz="2400">
                <a:solidFill>
                  <a:schemeClr val="tx1"/>
                </a:solidFill>
                <a:latin typeface="Book Antiqua" pitchFamily="18" charset="0"/>
                <a:ea typeface="MS PGothic" pitchFamily="34" charset="-128"/>
              </a:defRPr>
            </a:lvl3pPr>
            <a:lvl4pPr marL="1600200" indent="-228600" eaLnBrk="0" hangingPunct="0">
              <a:defRPr sz="2400">
                <a:solidFill>
                  <a:schemeClr val="tx1"/>
                </a:solidFill>
                <a:latin typeface="Book Antiqua" pitchFamily="18" charset="0"/>
                <a:ea typeface="MS PGothic" pitchFamily="34" charset="-128"/>
              </a:defRPr>
            </a:lvl4pPr>
            <a:lvl5pPr marL="2057400" indent="-228600" eaLnBrk="0" hangingPunct="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lnSpc>
                <a:spcPct val="90000"/>
              </a:lnSpc>
              <a:spcBef>
                <a:spcPct val="20000"/>
              </a:spcBef>
            </a:pPr>
            <a:r>
              <a:rPr lang="en-US" sz="2800">
                <a:solidFill>
                  <a:srgbClr val="000000"/>
                </a:solidFill>
                <a:latin typeface="Times New Roman" pitchFamily="18" charset="0"/>
              </a:rPr>
              <a:t>Weekdays</a:t>
            </a:r>
          </a:p>
        </p:txBody>
      </p:sp>
      <p:sp>
        <p:nvSpPr>
          <p:cNvPr id="35845" name="Rectangle 7"/>
          <p:cNvSpPr>
            <a:spLocks noChangeArrowheads="1"/>
          </p:cNvSpPr>
          <p:nvPr/>
        </p:nvSpPr>
        <p:spPr bwMode="auto">
          <a:xfrm>
            <a:off x="0" y="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200" b="1">
              <a:solidFill>
                <a:srgbClr val="000000"/>
              </a:solidFill>
              <a:latin typeface="Century Gothic" pitchFamily="34" charset="0"/>
            </a:endParaRPr>
          </a:p>
        </p:txBody>
      </p:sp>
      <p:sp>
        <p:nvSpPr>
          <p:cNvPr id="35846" name="Title 11"/>
          <p:cNvSpPr>
            <a:spLocks noGrp="1"/>
          </p:cNvSpPr>
          <p:nvPr>
            <p:ph type="title"/>
          </p:nvPr>
        </p:nvSpPr>
        <p:spPr/>
        <p:txBody>
          <a:bodyPr/>
          <a:lstStyle/>
          <a:p>
            <a:r>
              <a:rPr lang="en-US" smtClean="0"/>
              <a:t>24-Hour Line Chart</a:t>
            </a:r>
          </a:p>
        </p:txBody>
      </p:sp>
    </p:spTree>
    <p:extLst>
      <p:ext uri="{BB962C8B-B14F-4D97-AF65-F5344CB8AC3E}">
        <p14:creationId xmlns:p14="http://schemas.microsoft.com/office/powerpoint/2010/main" val="878127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2500"/>
                                  </p:stCondLst>
                                  <p:childTnLst>
                                    <p:set>
                                      <p:cBhvr>
                                        <p:cTn id="10" dur="1" fill="hold">
                                          <p:stCondLst>
                                            <p:cond delay="0"/>
                                          </p:stCondLst>
                                        </p:cTn>
                                        <p:tgtEl>
                                          <p:spTgt spid="33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odule Title&amp;quot;&quot;/&gt;&lt;property id=&quot;20307&quot; value=&quot;256&quot;/&gt;&lt;/object&gt;&lt;object type=&quot;3&quot; unique_id=&quot;10913&quot;&gt;&lt;property id=&quot;20148&quot; value=&quot;5&quot;/&gt;&lt;property id=&quot;20300&quot; value=&quot;Slide 2 - &amp;quot;Module Objectives&amp;quot;&quot;/&gt;&lt;property id=&quot;20307&quot; value=&quot;257&quot;/&gt;&lt;/object&gt;&lt;/object&gt;&lt;/object&gt;&lt;/database&gt;"/>
  <p:tag name="SECTOMILLISECCONVERTED" val="1"/>
  <p:tag name="ARTICULATE_PROJECT_OPEN" val="0"/>
</p:tagLst>
</file>

<file path=ppt/theme/theme1.xml><?xml version="1.0" encoding="utf-8"?>
<a:theme xmlns:a="http://schemas.openxmlformats.org/drawingml/2006/main" name="boc1">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E5"/>
      </a:folHlink>
    </a:clrScheme>
    <a:fontScheme name="boc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ok Antiqua" pitchFamily="7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ok Antiqua" pitchFamily="74" charset="0"/>
          </a:defRPr>
        </a:defPPr>
      </a:lstStyle>
    </a:lnDef>
  </a:objectDefaults>
  <a:extraClrSchemeLst>
    <a:extraClrScheme>
      <a:clrScheme name="boc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c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c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c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c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c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c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oc1">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E5"/>
      </a:folHlink>
    </a:clrScheme>
    <a:fontScheme name="boc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ok Antiqua" pitchFamily="7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ok Antiqua" pitchFamily="74" charset="0"/>
          </a:defRPr>
        </a:defPPr>
      </a:lstStyle>
    </a:lnDef>
  </a:objectDefaults>
  <a:extraClrSchemeLst>
    <a:extraClrScheme>
      <a:clrScheme name="boc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c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c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c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c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c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c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oc1">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E5"/>
      </a:folHlink>
    </a:clrScheme>
    <a:fontScheme name="boc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ok Antiqua" pitchFamily="7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ok Antiqua" pitchFamily="74" charset="0"/>
          </a:defRPr>
        </a:defPPr>
      </a:lstStyle>
    </a:lnDef>
  </a:objectDefaults>
  <a:extraClrSchemeLst>
    <a:extraClrScheme>
      <a:clrScheme name="boc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c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c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c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c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c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c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oc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oc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46369330</TotalTime>
  <Pages>91</Pages>
  <Words>2701</Words>
  <Application>Microsoft Office PowerPoint</Application>
  <PresentationFormat>Letter Paper (8.5x11 in)</PresentationFormat>
  <Paragraphs>215</Paragraphs>
  <Slides>20</Slides>
  <Notes>20</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boc1</vt:lpstr>
      <vt:lpstr>Custom Design</vt:lpstr>
      <vt:lpstr>1_boc1</vt:lpstr>
      <vt:lpstr>2_boc1</vt:lpstr>
      <vt:lpstr>PowerPoint Presentation</vt:lpstr>
      <vt:lpstr>Optional Activity Load Shapes &amp; Common Problems </vt:lpstr>
      <vt:lpstr>Interval Data</vt:lpstr>
      <vt:lpstr>What is interval data?</vt:lpstr>
      <vt:lpstr>Finding a Software Tool</vt:lpstr>
      <vt:lpstr>If You Are an Excel Wizard</vt:lpstr>
      <vt:lpstr>What can it tell you?</vt:lpstr>
      <vt:lpstr>Some things to watch for</vt:lpstr>
      <vt:lpstr>24-Hour Line Chart</vt:lpstr>
      <vt:lpstr>Single Point Trend</vt:lpstr>
      <vt:lpstr>Single Point Trend</vt:lpstr>
      <vt:lpstr>Multi-Point Trend</vt:lpstr>
      <vt:lpstr>Single Point Trend</vt:lpstr>
      <vt:lpstr>Reviewing the Interval Data</vt:lpstr>
      <vt:lpstr>Typical Problems Identified</vt:lpstr>
      <vt:lpstr>Controls Reprogramming Error</vt:lpstr>
      <vt:lpstr>Parking Garage Time Clock Failure</vt:lpstr>
      <vt:lpstr>Controller Failed in Occupied Mode</vt:lpstr>
      <vt:lpstr>Activity – Draw Your  Own Load Shape</vt:lpstr>
      <vt:lpstr>Activity ACME Office Interval Chart</vt:lpstr>
    </vt:vector>
  </TitlesOfParts>
  <Company>PECI</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Lighting Fundamentals</dc:title>
  <dc:subject>Presentation Slides/Handouts</dc:subject>
  <dc:creator>Olga Gazman</dc:creator>
  <cp:keywords>lighting</cp:keywords>
  <dc:description>7 hour fundamentals of lighting course, including 60 min of exam time._x000d__x000d__x000d_Offered in Spokane, Jan 15, 1998.</dc:description>
  <cp:lastModifiedBy>Cynthia Putnam</cp:lastModifiedBy>
  <cp:revision>1971</cp:revision>
  <cp:lastPrinted>2017-03-08T22:06:58Z</cp:lastPrinted>
  <dcterms:created xsi:type="dcterms:W3CDTF">2008-12-08T08:25:45Z</dcterms:created>
  <dcterms:modified xsi:type="dcterms:W3CDTF">2017-06-19T19:53:34Z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B150F7F8-DA35-4BF1-A509-FBBA46395FAA</vt:lpwstr>
  </property>
  <property fmtid="{D5CDD505-2E9C-101B-9397-08002B2CF9AE}" pid="3" name="ArticulatePath">
    <vt:lpwstr>00 - SCOPING SLIDE PRESENTATION</vt:lpwstr>
  </property>
</Properties>
</file>